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7" r:id="rId6"/>
    <p:sldId id="277" r:id="rId7"/>
    <p:sldId id="269" r:id="rId8"/>
    <p:sldId id="271" r:id="rId9"/>
    <p:sldId id="270" r:id="rId10"/>
    <p:sldId id="272" r:id="rId11"/>
    <p:sldId id="274" r:id="rId12"/>
    <p:sldId id="276"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40" d="100"/>
          <a:sy n="40" d="100"/>
        </p:scale>
        <p:origin x="-120" y="-564"/>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80862-E77B-4DCB-AA2C-59F3317878D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0862-E77B-4DCB-AA2C-59F3317878D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0862-E77B-4DCB-AA2C-59F3317878D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0862-E77B-4DCB-AA2C-59F3317878D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80862-E77B-4DCB-AA2C-59F3317878D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80862-E77B-4DCB-AA2C-59F3317878D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80862-E77B-4DCB-AA2C-59F3317878D6}" type="datetimeFigureOut">
              <a:rPr lang="en-US" smtClean="0"/>
              <a:pPr/>
              <a:t>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80862-E77B-4DCB-AA2C-59F3317878D6}" type="datetimeFigureOut">
              <a:rPr lang="en-US" smtClean="0"/>
              <a:pPr/>
              <a:t>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0862-E77B-4DCB-AA2C-59F3317878D6}" type="datetimeFigureOut">
              <a:rPr lang="en-US" smtClean="0"/>
              <a:pPr/>
              <a:t>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80862-E77B-4DCB-AA2C-59F3317878D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80862-E77B-4DCB-AA2C-59F3317878D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D5662-8279-4B8B-B83B-508B262B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0862-E77B-4DCB-AA2C-59F3317878D6}" type="datetimeFigureOut">
              <a:rPr lang="en-US" smtClean="0"/>
              <a:pPr/>
              <a:t>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5662-8279-4B8B-B83B-508B262B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prodhan@indian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lobe w Tag - Honduras Landscape copy.jpg"/>
          <p:cNvPicPr>
            <a:picLocks noChangeAspect="1"/>
          </p:cNvPicPr>
          <p:nvPr/>
        </p:nvPicPr>
        <p:blipFill>
          <a:blip r:embed="rId2" cstate="print"/>
          <a:stretch>
            <a:fillRect/>
          </a:stretch>
        </p:blipFill>
        <p:spPr>
          <a:xfrm>
            <a:off x="228600" y="533400"/>
            <a:ext cx="4959139" cy="5029200"/>
          </a:xfrm>
          <a:prstGeom prst="rect">
            <a:avLst/>
          </a:prstGeom>
        </p:spPr>
      </p:pic>
      <p:sp>
        <p:nvSpPr>
          <p:cNvPr id="5" name="TextBox 4"/>
          <p:cNvSpPr txBox="1"/>
          <p:nvPr/>
        </p:nvSpPr>
        <p:spPr>
          <a:xfrm>
            <a:off x="3657600" y="4191000"/>
            <a:ext cx="3581400" cy="954107"/>
          </a:xfrm>
          <a:prstGeom prst="rect">
            <a:avLst/>
          </a:prstGeom>
          <a:noFill/>
        </p:spPr>
        <p:txBody>
          <a:bodyPr wrap="square" rtlCol="0">
            <a:spAutoFit/>
          </a:bodyPr>
          <a:lstStyle/>
          <a:p>
            <a:r>
              <a:rPr lang="en-US" sz="2800" dirty="0" smtClean="0"/>
              <a:t>October 14, 2010</a:t>
            </a:r>
          </a:p>
          <a:p>
            <a:r>
              <a:rPr lang="en-US" sz="2800" dirty="0" smtClean="0"/>
              <a:t>Meeting #2</a:t>
            </a:r>
            <a:endParaRPr lang="en-US" dirty="0"/>
          </a:p>
        </p:txBody>
      </p:sp>
      <p:sp>
        <p:nvSpPr>
          <p:cNvPr id="1026" name="AutoShape 2" descr="http://mail.google.com/a/globalbrigades.org/?ui=2&amp;ik=38b1f2c463&amp;view=att&amp;th=1248db4dd4166904&amp;attid=0.13&amp;disp=inline&amp;realattid=f_fzbkv0z712&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mail.google.com/a/globalbrigades.org/?ui=2&amp;ik=38b1f2c463&amp;view=att&amp;th=1248db4dd4166904&amp;attid=0.13&amp;disp=inline&amp;realattid=f_fzbkv0z712&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Environmental 2010 Logo_Med Res.png"/>
          <p:cNvPicPr>
            <a:picLocks noChangeAspect="1"/>
          </p:cNvPicPr>
          <p:nvPr/>
        </p:nvPicPr>
        <p:blipFill>
          <a:blip r:embed="rId3" cstate="print"/>
          <a:stretch>
            <a:fillRect/>
          </a:stretch>
        </p:blipFill>
        <p:spPr>
          <a:xfrm>
            <a:off x="4572000" y="1371600"/>
            <a:ext cx="4333448" cy="19305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partner</a:t>
            </a:r>
            <a:endParaRPr lang="en-US" dirty="0"/>
          </a:p>
        </p:txBody>
      </p:sp>
      <p:sp>
        <p:nvSpPr>
          <p:cNvPr id="3" name="Content Placeholder 2"/>
          <p:cNvSpPr>
            <a:spLocks noGrp="1"/>
          </p:cNvSpPr>
          <p:nvPr>
            <p:ph idx="1"/>
          </p:nvPr>
        </p:nvSpPr>
        <p:spPr/>
        <p:txBody>
          <a:bodyPr/>
          <a:lstStyle/>
          <a:p>
            <a:r>
              <a:rPr lang="pt-BR" dirty="0" smtClean="0"/>
              <a:t>Sustainable Harvest International (SHI)</a:t>
            </a:r>
          </a:p>
          <a:p>
            <a:pPr lvl="1"/>
            <a:r>
              <a:rPr lang="pt-BR" dirty="0" smtClean="0"/>
              <a:t>Working in Panama and Nicaragua since 1997</a:t>
            </a:r>
          </a:p>
          <a:p>
            <a:pPr lvl="2"/>
            <a:r>
              <a:rPr lang="en-US" dirty="0" smtClean="0"/>
              <a:t>Using organic vegetable gardens, wood-conserving stoves, biogas digesters and a host of other projects</a:t>
            </a:r>
          </a:p>
          <a:p>
            <a:r>
              <a:rPr lang="en-US" dirty="0" smtClean="0"/>
              <a:t>In the last year, SHI-Panama participants successfully converted 59 acres to sustainable land use practices, while reforesting 22 acres with 15,986 trees!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Background</a:t>
            </a:r>
            <a:endParaRPr lang="en-US" dirty="0"/>
          </a:p>
        </p:txBody>
      </p:sp>
      <p:sp>
        <p:nvSpPr>
          <p:cNvPr id="3" name="Content Placeholder 2"/>
          <p:cNvSpPr>
            <a:spLocks noGrp="1"/>
          </p:cNvSpPr>
          <p:nvPr>
            <p:ph idx="1"/>
          </p:nvPr>
        </p:nvSpPr>
        <p:spPr/>
        <p:txBody>
          <a:bodyPr/>
          <a:lstStyle/>
          <a:p>
            <a:r>
              <a:rPr lang="en-US" dirty="0" smtClean="0"/>
              <a:t>Inadequate social services</a:t>
            </a:r>
          </a:p>
          <a:p>
            <a:r>
              <a:rPr lang="en-US" dirty="0" smtClean="0"/>
              <a:t>Child labor</a:t>
            </a:r>
          </a:p>
          <a:p>
            <a:r>
              <a:rPr lang="en-US" dirty="0" smtClean="0"/>
              <a:t>Inadequate education poor Spanish speaking skills</a:t>
            </a:r>
          </a:p>
          <a:p>
            <a:r>
              <a:rPr lang="en-US" dirty="0" smtClean="0"/>
              <a:t>Etc…</a:t>
            </a:r>
            <a:endParaRPr lang="en-US" dirty="0"/>
          </a:p>
        </p:txBody>
      </p:sp>
      <p:pic>
        <p:nvPicPr>
          <p:cNvPr id="4" name="Picture 3" descr="Children.bmp"/>
          <p:cNvPicPr>
            <a:picLocks noChangeAspect="1"/>
          </p:cNvPicPr>
          <p:nvPr/>
        </p:nvPicPr>
        <p:blipFill>
          <a:blip r:embed="rId2" cstate="print"/>
          <a:stretch>
            <a:fillRect/>
          </a:stretch>
        </p:blipFill>
        <p:spPr>
          <a:xfrm>
            <a:off x="3962400" y="3572285"/>
            <a:ext cx="4809524" cy="3285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problems of the community</a:t>
            </a:r>
            <a:endParaRPr lang="en-US" dirty="0"/>
          </a:p>
        </p:txBody>
      </p:sp>
      <p:sp>
        <p:nvSpPr>
          <p:cNvPr id="3" name="Content Placeholder 2"/>
          <p:cNvSpPr>
            <a:spLocks noGrp="1"/>
          </p:cNvSpPr>
          <p:nvPr>
            <p:ph idx="1"/>
          </p:nvPr>
        </p:nvSpPr>
        <p:spPr/>
        <p:txBody>
          <a:bodyPr/>
          <a:lstStyle/>
          <a:p>
            <a:r>
              <a:rPr lang="en-US" b="1" dirty="0" smtClean="0"/>
              <a:t>Deforestation: Tackle with eco-stoves! </a:t>
            </a:r>
          </a:p>
          <a:p>
            <a:endParaRPr lang="en-US" b="1" dirty="0" smtClean="0"/>
          </a:p>
          <a:p>
            <a:r>
              <a:rPr lang="en-US" b="1" dirty="0" smtClean="0"/>
              <a:t>Indoor pollution </a:t>
            </a:r>
          </a:p>
          <a:p>
            <a:endParaRPr lang="en-US" b="1" dirty="0" smtClean="0"/>
          </a:p>
          <a:p>
            <a:r>
              <a:rPr lang="en-US" b="1" dirty="0" smtClean="0"/>
              <a:t>Water quality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86200" y="2590800"/>
            <a:ext cx="2590800" cy="34027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477000" y="3124200"/>
            <a:ext cx="2514600" cy="2306904"/>
          </a:xfrm>
          <a:prstGeom prst="rect">
            <a:avLst/>
          </a:prstGeom>
          <a:noFill/>
          <a:ln w="9525">
            <a:noFill/>
            <a:miter lim="800000"/>
            <a:headEnd/>
            <a:tailEnd/>
          </a:ln>
          <a:effectLst/>
        </p:spPr>
      </p:pic>
      <p:sp>
        <p:nvSpPr>
          <p:cNvPr id="7" name="TextBox 6"/>
          <p:cNvSpPr txBox="1"/>
          <p:nvPr/>
        </p:nvSpPr>
        <p:spPr>
          <a:xfrm>
            <a:off x="4419600" y="5486400"/>
            <a:ext cx="1752600" cy="584775"/>
          </a:xfrm>
          <a:prstGeom prst="rect">
            <a:avLst/>
          </a:prstGeom>
          <a:noFill/>
        </p:spPr>
        <p:txBody>
          <a:bodyPr wrap="square" rtlCol="0">
            <a:spAutoFit/>
          </a:bodyPr>
          <a:lstStyle/>
          <a:p>
            <a:r>
              <a:rPr lang="en-US" sz="3200" b="1" dirty="0" smtClean="0"/>
              <a:t>BAD</a:t>
            </a:r>
            <a:endParaRPr lang="en-US" sz="3200" b="1" dirty="0"/>
          </a:p>
        </p:txBody>
      </p:sp>
      <p:sp>
        <p:nvSpPr>
          <p:cNvPr id="8" name="TextBox 7"/>
          <p:cNvSpPr txBox="1"/>
          <p:nvPr/>
        </p:nvSpPr>
        <p:spPr>
          <a:xfrm>
            <a:off x="6934200" y="4953000"/>
            <a:ext cx="1752600" cy="584775"/>
          </a:xfrm>
          <a:prstGeom prst="rect">
            <a:avLst/>
          </a:prstGeom>
          <a:noFill/>
        </p:spPr>
        <p:txBody>
          <a:bodyPr wrap="square" rtlCol="0">
            <a:spAutoFit/>
          </a:bodyPr>
          <a:lstStyle/>
          <a:p>
            <a:r>
              <a:rPr lang="en-US" sz="3200" b="1" dirty="0" smtClean="0"/>
              <a:t>GOOD</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do???</a:t>
            </a:r>
            <a:endParaRPr lang="en-US" dirty="0"/>
          </a:p>
        </p:txBody>
      </p:sp>
      <p:sp>
        <p:nvSpPr>
          <p:cNvPr id="3" name="Content Placeholder 2"/>
          <p:cNvSpPr>
            <a:spLocks noGrp="1"/>
          </p:cNvSpPr>
          <p:nvPr>
            <p:ph idx="1"/>
          </p:nvPr>
        </p:nvSpPr>
        <p:spPr>
          <a:xfrm>
            <a:off x="457200" y="1600200"/>
            <a:ext cx="3886200" cy="4525963"/>
          </a:xfrm>
        </p:spPr>
        <p:txBody>
          <a:bodyPr>
            <a:normAutofit fontScale="92500" lnSpcReduction="10000"/>
          </a:bodyPr>
          <a:lstStyle/>
          <a:p>
            <a:r>
              <a:rPr lang="en-US" dirty="0" smtClean="0"/>
              <a:t>ECO-STOVES!!!</a:t>
            </a:r>
          </a:p>
          <a:p>
            <a:endParaRPr lang="en-US" dirty="0" smtClean="0"/>
          </a:p>
          <a:p>
            <a:r>
              <a:rPr lang="en-US" dirty="0" smtClean="0"/>
              <a:t>Slow-sand Water Filtration System!</a:t>
            </a:r>
          </a:p>
          <a:p>
            <a:endParaRPr lang="en-US" dirty="0" smtClean="0"/>
          </a:p>
          <a:p>
            <a:r>
              <a:rPr lang="en-US" dirty="0" smtClean="0"/>
              <a:t>Environmental Education!!</a:t>
            </a:r>
          </a:p>
          <a:p>
            <a:pPr lvl="1"/>
            <a:r>
              <a:rPr lang="en-US" dirty="0" smtClean="0"/>
              <a:t>2-3 workshops to 20-30 of the community members </a:t>
            </a:r>
          </a:p>
        </p:txBody>
      </p:sp>
      <p:pic>
        <p:nvPicPr>
          <p:cNvPr id="4098" name="Picture 2"/>
          <p:cNvPicPr>
            <a:picLocks noChangeAspect="1" noChangeArrowheads="1"/>
          </p:cNvPicPr>
          <p:nvPr/>
        </p:nvPicPr>
        <p:blipFill>
          <a:blip r:embed="rId2" cstate="print"/>
          <a:srcRect/>
          <a:stretch>
            <a:fillRect/>
          </a:stretch>
        </p:blipFill>
        <p:spPr bwMode="auto">
          <a:xfrm>
            <a:off x="4419600" y="2209800"/>
            <a:ext cx="4543425" cy="3124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dirty="0" smtClean="0"/>
              <a:t>Deadlines</a:t>
            </a:r>
          </a:p>
          <a:p>
            <a:r>
              <a:rPr lang="en-US" dirty="0" smtClean="0"/>
              <a:t>Upcoming fundraisers</a:t>
            </a:r>
          </a:p>
          <a:p>
            <a:r>
              <a:rPr lang="en-US" dirty="0" smtClean="0"/>
              <a:t>Proposal and community talk</a:t>
            </a:r>
          </a:p>
          <a:p>
            <a:r>
              <a:rPr lang="en-US" dirty="0" smtClean="0"/>
              <a:t>Development discussion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Deadlines</a:t>
            </a:r>
            <a:endParaRPr lang="en-US" dirty="0"/>
          </a:p>
        </p:txBody>
      </p:sp>
      <p:sp>
        <p:nvSpPr>
          <p:cNvPr id="3" name="Content Placeholder 2"/>
          <p:cNvSpPr>
            <a:spLocks noGrp="1"/>
          </p:cNvSpPr>
          <p:nvPr>
            <p:ph idx="1"/>
          </p:nvPr>
        </p:nvSpPr>
        <p:spPr/>
        <p:txBody>
          <a:bodyPr/>
          <a:lstStyle/>
          <a:p>
            <a:pPr>
              <a:buNone/>
            </a:pPr>
            <a:r>
              <a:rPr lang="en-US" b="1" u="sng" dirty="0" smtClean="0"/>
              <a:t>November 14</a:t>
            </a:r>
          </a:p>
          <a:p>
            <a:r>
              <a:rPr lang="en-US" dirty="0" smtClean="0"/>
              <a:t>$650 </a:t>
            </a:r>
            <a:r>
              <a:rPr lang="en-US" b="1" dirty="0" smtClean="0"/>
              <a:t>total</a:t>
            </a:r>
            <a:r>
              <a:rPr lang="en-US" dirty="0" smtClean="0"/>
              <a:t> submitted to brigades.org </a:t>
            </a:r>
          </a:p>
          <a:p>
            <a:pPr lvl="1"/>
            <a:r>
              <a:rPr lang="en-US" dirty="0" smtClean="0"/>
              <a:t>Required for booking your flight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Fundraisers</a:t>
            </a:r>
            <a:endParaRPr lang="en-US" dirty="0"/>
          </a:p>
        </p:txBody>
      </p:sp>
      <p:sp>
        <p:nvSpPr>
          <p:cNvPr id="3" name="Content Placeholder 2"/>
          <p:cNvSpPr>
            <a:spLocks noGrp="1"/>
          </p:cNvSpPr>
          <p:nvPr>
            <p:ph idx="1"/>
          </p:nvPr>
        </p:nvSpPr>
        <p:spPr/>
        <p:txBody>
          <a:bodyPr>
            <a:normAutofit/>
          </a:bodyPr>
          <a:lstStyle/>
          <a:p>
            <a:pPr lvl="1"/>
            <a:r>
              <a:rPr lang="en-US" dirty="0" smtClean="0"/>
              <a:t>November 11</a:t>
            </a:r>
            <a:r>
              <a:rPr lang="en-US" baseline="30000" dirty="0" smtClean="0"/>
              <a:t>th</a:t>
            </a:r>
            <a:r>
              <a:rPr lang="en-US" dirty="0" smtClean="0"/>
              <a:t> --- Cancelled</a:t>
            </a:r>
          </a:p>
          <a:p>
            <a:pPr lvl="2"/>
            <a:r>
              <a:rPr lang="en-US" dirty="0" smtClean="0"/>
              <a:t>Not enough interest</a:t>
            </a:r>
          </a:p>
          <a:p>
            <a:pPr lvl="1"/>
            <a:r>
              <a:rPr lang="en-US" dirty="0" smtClean="0"/>
              <a:t>Canning</a:t>
            </a:r>
          </a:p>
          <a:p>
            <a:pPr lvl="2"/>
            <a:r>
              <a:rPr lang="en-US" dirty="0" smtClean="0"/>
              <a:t>November 6</a:t>
            </a:r>
            <a:r>
              <a:rPr lang="en-US" baseline="30000" dirty="0" smtClean="0"/>
              <a:t>th</a:t>
            </a:r>
            <a:r>
              <a:rPr lang="en-US" dirty="0" smtClean="0"/>
              <a:t> – sign up with Jesse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Verifcation</a:t>
            </a:r>
            <a:endParaRPr lang="en-US" dirty="0"/>
          </a:p>
        </p:txBody>
      </p:sp>
      <p:sp>
        <p:nvSpPr>
          <p:cNvPr id="3" name="Content Placeholder 2"/>
          <p:cNvSpPr>
            <a:spLocks noGrp="1"/>
          </p:cNvSpPr>
          <p:nvPr>
            <p:ph idx="1"/>
          </p:nvPr>
        </p:nvSpPr>
        <p:spPr/>
        <p:txBody>
          <a:bodyPr/>
          <a:lstStyle/>
          <a:p>
            <a:r>
              <a:rPr lang="en-US" dirty="0" smtClean="0"/>
              <a:t>Check to make sure that your departure and arrival cities are correct</a:t>
            </a:r>
          </a:p>
          <a:p>
            <a:r>
              <a:rPr lang="en-US" dirty="0" smtClean="0"/>
              <a:t>Figure out your passport number and email to </a:t>
            </a:r>
            <a:r>
              <a:rPr lang="en-US" dirty="0" smtClean="0">
                <a:hlinkClick r:id="rId2"/>
              </a:rPr>
              <a:t>sprodhan@indiana.edu</a:t>
            </a:r>
            <a:r>
              <a:rPr lang="en-US" dirty="0" smtClean="0"/>
              <a:t> by next Friday (the 12</a:t>
            </a:r>
            <a:r>
              <a:rPr lang="en-US" smtClean="0"/>
              <a:t>th</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Facts about Panama: </a:t>
            </a:r>
          </a:p>
          <a:p>
            <a:r>
              <a:rPr lang="en-US" dirty="0" smtClean="0"/>
              <a:t>Panama has the second most un-equal income distribution in Latin America. </a:t>
            </a:r>
          </a:p>
          <a:p>
            <a:r>
              <a:rPr lang="en-US" dirty="0" smtClean="0"/>
              <a:t>About 30% of the population lives in poverty, primarily concentrated in rural areas. The wealthiest 20% of Panamanians control more than 50% of the country's wealth, while the poorest 40% only control 12%. </a:t>
            </a:r>
          </a:p>
          <a:p>
            <a:r>
              <a:rPr lang="en-US" dirty="0" smtClean="0"/>
              <a:t>About 17% of the overall population is undernourished and almost half of all Panamanian children are poor. </a:t>
            </a:r>
          </a:p>
          <a:p>
            <a:r>
              <a:rPr lang="en-US" dirty="0" smtClean="0"/>
              <a:t>Overall, 7.4% of the population is living on less than $1 a day. </a:t>
            </a:r>
          </a:p>
          <a:p>
            <a:r>
              <a:rPr lang="en-US" dirty="0" smtClean="0"/>
              <a:t>Major Exports include: Banana, shrimp, sugar and coffee.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sp>
        <p:nvSpPr>
          <p:cNvPr id="3" name="Content Placeholder 2"/>
          <p:cNvSpPr>
            <a:spLocks noGrp="1"/>
          </p:cNvSpPr>
          <p:nvPr>
            <p:ph idx="1"/>
          </p:nvPr>
        </p:nvSpPr>
        <p:spPr>
          <a:xfrm>
            <a:off x="457200" y="1600200"/>
            <a:ext cx="3657600" cy="4525963"/>
          </a:xfrm>
        </p:spPr>
        <p:txBody>
          <a:bodyPr>
            <a:normAutofit/>
          </a:bodyPr>
          <a:lstStyle/>
          <a:p>
            <a:r>
              <a:rPr lang="es-ES" sz="1600" b="1" dirty="0" err="1" smtClean="0"/>
              <a:t>The</a:t>
            </a:r>
            <a:r>
              <a:rPr lang="es-ES" sz="1600" b="1" dirty="0" smtClean="0"/>
              <a:t> </a:t>
            </a:r>
            <a:r>
              <a:rPr lang="es-ES" sz="1600" b="1" dirty="0" err="1" smtClean="0"/>
              <a:t>Community</a:t>
            </a:r>
            <a:r>
              <a:rPr lang="es-ES" sz="1600" b="1" dirty="0" smtClean="0"/>
              <a:t>: El </a:t>
            </a:r>
            <a:r>
              <a:rPr lang="es-ES" sz="1600" b="1" dirty="0" err="1" smtClean="0"/>
              <a:t>Entradero</a:t>
            </a:r>
            <a:r>
              <a:rPr lang="es-ES" sz="1600" b="1" dirty="0" smtClean="0"/>
              <a:t>, </a:t>
            </a:r>
            <a:r>
              <a:rPr lang="es-ES" sz="1600" b="1" dirty="0" err="1" smtClean="0"/>
              <a:t>Anton</a:t>
            </a:r>
            <a:r>
              <a:rPr lang="es-ES" sz="1600" b="1" dirty="0" smtClean="0"/>
              <a:t>. Coclé </a:t>
            </a:r>
          </a:p>
          <a:p>
            <a:r>
              <a:rPr lang="en-US" sz="1400" dirty="0" smtClean="0"/>
              <a:t>It is located a distance of 32 km from the city of Anton in an area close to the Cordillera Central, 600 m above sea level, where it rains 9 months of the year and where stem 2 of the major rivers of that district: Rio </a:t>
            </a:r>
            <a:r>
              <a:rPr lang="en-US" sz="1400" dirty="0" err="1" smtClean="0"/>
              <a:t>Chorrerita</a:t>
            </a:r>
            <a:r>
              <a:rPr lang="en-US" sz="1400" dirty="0" smtClean="0"/>
              <a:t> and La Estancia. It also has 23 small streams and 7 intakes that provide potable water service catering to the surrounding communities. </a:t>
            </a:r>
            <a:endParaRPr lang="en-US" sz="1400" dirty="0"/>
          </a:p>
        </p:txBody>
      </p:sp>
      <p:pic>
        <p:nvPicPr>
          <p:cNvPr id="2050" name="Picture 2"/>
          <p:cNvPicPr>
            <a:picLocks noChangeAspect="1" noChangeArrowheads="1"/>
          </p:cNvPicPr>
          <p:nvPr/>
        </p:nvPicPr>
        <p:blipFill>
          <a:blip r:embed="rId2" cstate="print"/>
          <a:srcRect/>
          <a:stretch>
            <a:fillRect/>
          </a:stretch>
        </p:blipFill>
        <p:spPr bwMode="auto">
          <a:xfrm>
            <a:off x="4572000" y="1143000"/>
            <a:ext cx="4286250" cy="5334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982354"/>
            <a:ext cx="9144000" cy="4036291"/>
          </a:xfrm>
          <a:prstGeom prst="rect">
            <a:avLst/>
          </a:prstGeom>
          <a:noFill/>
          <a:ln w="9525">
            <a:noFill/>
            <a:miter lim="800000"/>
            <a:headEnd/>
            <a:tailEnd/>
          </a:ln>
          <a:effectLst/>
        </p:spPr>
      </p:pic>
      <p:sp>
        <p:nvSpPr>
          <p:cNvPr id="6" name="TextBox 5"/>
          <p:cNvSpPr txBox="1"/>
          <p:nvPr/>
        </p:nvSpPr>
        <p:spPr>
          <a:xfrm>
            <a:off x="762000" y="1295400"/>
            <a:ext cx="7848600" cy="369332"/>
          </a:xfrm>
          <a:prstGeom prst="rect">
            <a:avLst/>
          </a:prstGeom>
          <a:noFill/>
        </p:spPr>
        <p:txBody>
          <a:bodyPr wrap="square" rtlCol="0">
            <a:spAutoFit/>
          </a:bodyPr>
          <a:lstStyle/>
          <a:p>
            <a:r>
              <a:rPr lang="en-US" dirty="0" smtClean="0"/>
              <a:t>Distance between Panama City and </a:t>
            </a:r>
            <a:r>
              <a:rPr lang="en-US" dirty="0" err="1" smtClean="0"/>
              <a:t>Cocle</a:t>
            </a:r>
            <a:r>
              <a:rPr lang="en-US" dirty="0" smtClean="0"/>
              <a:t>: 2.5 hours</a:t>
            </a:r>
            <a:endParaRPr lang="en-US" dirty="0"/>
          </a:p>
        </p:txBody>
      </p:sp>
      <p:cxnSp>
        <p:nvCxnSpPr>
          <p:cNvPr id="8" name="Curved Connector 7"/>
          <p:cNvCxnSpPr/>
          <p:nvPr/>
        </p:nvCxnSpPr>
        <p:spPr>
          <a:xfrm rot="10800000" flipV="1">
            <a:off x="4038600" y="3124200"/>
            <a:ext cx="1371600" cy="762000"/>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6096000"/>
            <a:ext cx="6477000" cy="369332"/>
          </a:xfrm>
          <a:prstGeom prst="rect">
            <a:avLst/>
          </a:prstGeom>
          <a:noFill/>
        </p:spPr>
        <p:txBody>
          <a:bodyPr wrap="square" rtlCol="0">
            <a:spAutoFit/>
          </a:bodyPr>
          <a:lstStyle/>
          <a:p>
            <a:r>
              <a:rPr lang="en-US" dirty="0" smtClean="0"/>
              <a:t>Average temp year round: 80 degrees </a:t>
            </a:r>
            <a:r>
              <a:rPr lang="en-US" dirty="0" err="1" smtClean="0"/>
              <a:t>Fehrenheit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El </a:t>
            </a:r>
            <a:r>
              <a:rPr lang="en-US" dirty="0" err="1" smtClean="0"/>
              <a:t>Entradero</a:t>
            </a:r>
            <a:endParaRPr lang="en-US" dirty="0"/>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endParaRPr lang="en-US" dirty="0" smtClean="0"/>
          </a:p>
          <a:p>
            <a:r>
              <a:rPr lang="en-US" dirty="0" smtClean="0"/>
              <a:t>About 36 families have planted about 20, 000 m², between corn, beans and rice with sustainable farming techniques. </a:t>
            </a:r>
          </a:p>
          <a:p>
            <a:r>
              <a:rPr lang="en-US" dirty="0" smtClean="0"/>
              <a:t>Of all the communities SHI works with, El </a:t>
            </a:r>
            <a:r>
              <a:rPr lang="en-US" dirty="0" err="1" smtClean="0"/>
              <a:t>Entradero</a:t>
            </a:r>
            <a:r>
              <a:rPr lang="en-US" dirty="0" smtClean="0"/>
              <a:t>, has been the one with the highest amount of reforestation. They established a greenhouse with a total of 3,750 tree seedlings which were planted in July. </a:t>
            </a:r>
          </a:p>
          <a:p>
            <a:r>
              <a:rPr lang="en-US" dirty="0" smtClean="0"/>
              <a:t>Just from April to June they produced almost 14,000 pounds of organic fertilizer to improve soil fertility and productivity of crops in an environmentally friendly way. Most families have accepted the organic system, though there are some families who still do not. stop </a:t>
            </a:r>
          </a:p>
          <a:p>
            <a:r>
              <a:rPr lang="en-US" dirty="0" smtClean="0"/>
              <a:t>They prepared about 27 gallon of insecticide made out of natural repellents such as chili pepper.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528</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Today</vt:lpstr>
      <vt:lpstr>Travel Deadlines</vt:lpstr>
      <vt:lpstr>Upcoming Fundraisers</vt:lpstr>
      <vt:lpstr>Verifcation</vt:lpstr>
      <vt:lpstr>Panama</vt:lpstr>
      <vt:lpstr>New Project</vt:lpstr>
      <vt:lpstr>Map</vt:lpstr>
      <vt:lpstr>Progress in El Entradero</vt:lpstr>
      <vt:lpstr>Our partner</vt:lpstr>
      <vt:lpstr>Cultural Background</vt:lpstr>
      <vt:lpstr>The problems of the community</vt:lpstr>
      <vt:lpstr>What are WE going to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Shouly</dc:creator>
  <cp:lastModifiedBy>Shouly</cp:lastModifiedBy>
  <cp:revision>18</cp:revision>
  <dcterms:created xsi:type="dcterms:W3CDTF">2010-02-03T21:00:12Z</dcterms:created>
  <dcterms:modified xsi:type="dcterms:W3CDTF">2010-11-05T19:16:33Z</dcterms:modified>
</cp:coreProperties>
</file>