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383DC9-4326-784F-AE69-64E094CAC91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2C3ACC-A695-5A4A-B8C8-291C495D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sencyclopedia.com/Americas/Panama-ENVIRONMENT.html" TargetMode="External"/><Relationship Id="rId2" Type="http://schemas.openxmlformats.org/officeDocument/2006/relationships/hyperlink" Target="http://www.gdrc.org/uem/ecotour/envi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4724400"/>
            <a:ext cx="5724862" cy="1846961"/>
          </a:xfrm>
        </p:spPr>
        <p:txBody>
          <a:bodyPr/>
          <a:lstStyle/>
          <a:p>
            <a:r>
              <a:rPr lang="en-US" sz="4000" dirty="0" smtClean="0"/>
              <a:t>Tourism and Environmental Destruction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38200"/>
            <a:ext cx="4343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www.gdrc.org/uem/ecotour/envi/index.html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www.nationsencyclopedia.com/Americas/Panama-ENVIRONMENT.html</a:t>
            </a:r>
            <a:endParaRPr lang="en-US" dirty="0" smtClean="0"/>
          </a:p>
          <a:p>
            <a:r>
              <a:rPr lang="en-US" dirty="0" smtClean="0"/>
              <a:t>“EXPANDING ECOTOURISM: EMBEDDING ENVIRONMENTAL SUSTAINABILITY IN PANAMA’S BURGEONING TOURIST INDUSTRY” by Katharine </a:t>
            </a:r>
            <a:r>
              <a:rPr lang="en-US" dirty="0" err="1" smtClean="0"/>
              <a:t>Mapes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8"/>
            <a:ext cx="8113059" cy="5857222"/>
          </a:xfrm>
        </p:spPr>
        <p:txBody>
          <a:bodyPr/>
          <a:lstStyle/>
          <a:p>
            <a:r>
              <a:rPr lang="en-US" sz="4800" dirty="0" smtClean="0"/>
              <a:t>“Between 1995 and 2007, world tourism increased at an average of 4.2% annually, and this trend is expected to continue until 2020.”</a:t>
            </a:r>
            <a:br>
              <a:rPr lang="en-US" sz="4800" dirty="0" smtClean="0"/>
            </a:br>
            <a:r>
              <a:rPr lang="en-US" sz="4800" dirty="0" smtClean="0"/>
              <a:t>-(Mapes 225)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904221"/>
          </a:xfrm>
        </p:spPr>
        <p:txBody>
          <a:bodyPr/>
          <a:lstStyle/>
          <a:p>
            <a:r>
              <a:rPr lang="en-US" sz="4400" dirty="0" smtClean="0"/>
              <a:t>3 Types of Tourist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04220"/>
            <a:ext cx="8610600" cy="5953779"/>
          </a:xfrm>
        </p:spPr>
        <p:txBody>
          <a:bodyPr>
            <a:normAutofit/>
          </a:bodyPr>
          <a:lstStyle/>
          <a:p>
            <a:r>
              <a:rPr lang="en-US" dirty="0" smtClean="0"/>
              <a:t>“Casual Traveler”</a:t>
            </a:r>
          </a:p>
          <a:p>
            <a:pPr lvl="1"/>
            <a:r>
              <a:rPr lang="en-US" sz="2000" dirty="0" smtClean="0"/>
              <a:t>Cruise ship passenger</a:t>
            </a:r>
          </a:p>
          <a:p>
            <a:pPr lvl="1"/>
            <a:r>
              <a:rPr lang="en-US" sz="2000" dirty="0" smtClean="0"/>
              <a:t>All-inclusive resort guest</a:t>
            </a:r>
          </a:p>
          <a:p>
            <a:pPr lvl="1"/>
            <a:r>
              <a:rPr lang="en-US" sz="2000" dirty="0" smtClean="0"/>
              <a:t>Unlikely to seek out “eco friendly opportunity”</a:t>
            </a:r>
          </a:p>
          <a:p>
            <a:pPr lvl="1"/>
            <a:r>
              <a:rPr lang="en-US" sz="2000" dirty="0" smtClean="0"/>
              <a:t>Expeditions</a:t>
            </a:r>
          </a:p>
          <a:p>
            <a:r>
              <a:rPr lang="en-US" dirty="0" smtClean="0"/>
              <a:t>Week or longer stay</a:t>
            </a:r>
          </a:p>
          <a:p>
            <a:pPr lvl="1"/>
            <a:r>
              <a:rPr lang="en-US" sz="2000" dirty="0" smtClean="0"/>
              <a:t>More interested in authentic culture/ecology</a:t>
            </a:r>
          </a:p>
          <a:p>
            <a:pPr lvl="1"/>
            <a:r>
              <a:rPr lang="en-US" sz="2000" dirty="0" smtClean="0"/>
              <a:t>Public-private partnerships</a:t>
            </a:r>
          </a:p>
          <a:p>
            <a:pPr lvl="2"/>
            <a:r>
              <a:rPr lang="en-US" dirty="0" smtClean="0"/>
              <a:t>Adventure, relaxation, and education tourism</a:t>
            </a:r>
          </a:p>
          <a:p>
            <a:r>
              <a:rPr lang="en-US" dirty="0" smtClean="0"/>
              <a:t>“Immersion Tourist”</a:t>
            </a:r>
          </a:p>
          <a:p>
            <a:pPr lvl="1"/>
            <a:r>
              <a:rPr lang="en-US" sz="2000" dirty="0" smtClean="0"/>
              <a:t>Young, budget conscious, stay in low cost hostels</a:t>
            </a:r>
          </a:p>
          <a:p>
            <a:pPr lvl="1"/>
            <a:r>
              <a:rPr lang="en-US" sz="2000" dirty="0" smtClean="0"/>
              <a:t>Lower net impact on environment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Overuse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3769659" cy="51188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Swimming pools, golf courses, personal use by hotel guests</a:t>
            </a:r>
          </a:p>
          <a:p>
            <a:pPr lvl="1"/>
            <a:r>
              <a:rPr lang="en-US" dirty="0" smtClean="0"/>
              <a:t>Over-pumping from wells causes “saline intrusion”</a:t>
            </a:r>
          </a:p>
          <a:p>
            <a:pPr lvl="1"/>
            <a:r>
              <a:rPr lang="en-US" dirty="0" smtClean="0"/>
              <a:t>Increase in waste water</a:t>
            </a:r>
          </a:p>
          <a:p>
            <a:r>
              <a:rPr lang="en-US" dirty="0" smtClean="0"/>
              <a:t>Deforestation</a:t>
            </a:r>
          </a:p>
          <a:p>
            <a:pPr lvl="1"/>
            <a:r>
              <a:rPr lang="en-US" dirty="0" smtClean="0"/>
              <a:t>Land clearing, logging for fuel and building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667000"/>
            <a:ext cx="4191000" cy="2783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3998259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Improper waste disposal</a:t>
            </a:r>
          </a:p>
          <a:p>
            <a:pPr lvl="1"/>
            <a:r>
              <a:rPr lang="en-US" sz="2800" dirty="0" smtClean="0"/>
              <a:t>Sewage, garbage, etc.</a:t>
            </a:r>
          </a:p>
          <a:p>
            <a:r>
              <a:rPr lang="en-US" sz="2800" dirty="0" smtClean="0"/>
              <a:t>Expeditions by tourists</a:t>
            </a:r>
          </a:p>
          <a:p>
            <a:pPr lvl="1"/>
            <a:r>
              <a:rPr lang="en-US" sz="2800" dirty="0" smtClean="0"/>
              <a:t>Littering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86753"/>
            <a:ext cx="3151095" cy="4726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86753"/>
            <a:ext cx="7503460" cy="5042647"/>
          </a:xfrm>
        </p:spPr>
        <p:txBody>
          <a:bodyPr>
            <a:normAutofit/>
          </a:bodyPr>
          <a:lstStyle/>
          <a:p>
            <a:r>
              <a:rPr lang="en-US" dirty="0" smtClean="0"/>
              <a:t>Soil Erosion</a:t>
            </a:r>
          </a:p>
          <a:p>
            <a:pPr lvl="1"/>
            <a:r>
              <a:rPr lang="en-US" dirty="0" smtClean="0"/>
              <a:t>2,000 tons per year</a:t>
            </a:r>
          </a:p>
          <a:p>
            <a:r>
              <a:rPr lang="en-US" dirty="0" smtClean="0"/>
              <a:t>Deforestation</a:t>
            </a:r>
          </a:p>
          <a:p>
            <a:pPr lvl="1"/>
            <a:r>
              <a:rPr lang="en-US" dirty="0" smtClean="0"/>
              <a:t>Losing approximately 1% of its forests per year</a:t>
            </a:r>
          </a:p>
          <a:p>
            <a:pPr lvl="1"/>
            <a:r>
              <a:rPr lang="en-US" dirty="0" smtClean="0"/>
              <a:t>Land clearing</a:t>
            </a:r>
          </a:p>
          <a:p>
            <a:pPr lvl="2"/>
            <a:r>
              <a:rPr lang="en-US" dirty="0" smtClean="0"/>
              <a:t>Expanded agricultural frontiers</a:t>
            </a:r>
          </a:p>
          <a:p>
            <a:pPr lvl="2"/>
            <a:r>
              <a:rPr lang="en-US" dirty="0" smtClean="0"/>
              <a:t>Colonization</a:t>
            </a:r>
          </a:p>
          <a:p>
            <a:r>
              <a:rPr lang="en-US" dirty="0" smtClean="0"/>
              <a:t>Industry-caused pollution</a:t>
            </a:r>
          </a:p>
          <a:p>
            <a:pPr lvl="2"/>
            <a:r>
              <a:rPr lang="en-US" dirty="0" smtClean="0"/>
              <a:t>Only 7% of rural Panamanians have pure drinking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Comarca de Kuna </a:t>
            </a:r>
            <a:r>
              <a:rPr lang="en-US" dirty="0" err="1" smtClean="0"/>
              <a:t>Yala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3541059" cy="4571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Archipelago containing more than 400 islands and a narrow coastal region</a:t>
            </a:r>
          </a:p>
          <a:p>
            <a:r>
              <a:rPr lang="en-US" dirty="0" smtClean="0"/>
              <a:t>Difficult to reach by tourists</a:t>
            </a:r>
          </a:p>
          <a:p>
            <a:r>
              <a:rPr lang="en-US" dirty="0" smtClean="0"/>
              <a:t>Frequented by cruise ships</a:t>
            </a:r>
          </a:p>
          <a:p>
            <a:r>
              <a:rPr lang="en-US" dirty="0" smtClean="0"/>
              <a:t>“Indigenous Tourism”</a:t>
            </a:r>
          </a:p>
          <a:p>
            <a:pPr lvl="1"/>
            <a:r>
              <a:rPr lang="en-US" dirty="0" err="1" smtClean="0"/>
              <a:t>Mola</a:t>
            </a:r>
            <a:r>
              <a:rPr lang="en-US" dirty="0" smtClean="0"/>
              <a:t> production (layered, intricately designed pieces of fabric) stimulate tourist economy.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03804"/>
            <a:ext cx="3141981" cy="2359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57979"/>
            <a:ext cx="3962400" cy="2293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362200"/>
            <a:ext cx="7691719" cy="2254624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Financial contributions </a:t>
            </a:r>
          </a:p>
          <a:p>
            <a:r>
              <a:rPr lang="en-US" sz="2800" dirty="0" smtClean="0"/>
              <a:t>Raise awareness of problems and the direct effect of environmental depletion on people and wildlife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is being/can be done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tourism management/planning</a:t>
            </a:r>
          </a:p>
          <a:p>
            <a:pPr lvl="1"/>
            <a:r>
              <a:rPr lang="en-US" dirty="0" smtClean="0"/>
              <a:t>Energy efficient construction materials</a:t>
            </a:r>
          </a:p>
          <a:p>
            <a:pPr lvl="1"/>
            <a:r>
              <a:rPr lang="en-US" dirty="0" smtClean="0"/>
              <a:t>Clean waste removal/disposal</a:t>
            </a:r>
          </a:p>
          <a:p>
            <a:r>
              <a:rPr lang="en-US" dirty="0" smtClean="0"/>
              <a:t>Local community involvement in Ecotourism</a:t>
            </a:r>
          </a:p>
          <a:p>
            <a:pPr lvl="1"/>
            <a:r>
              <a:rPr lang="en-US" dirty="0" smtClean="0"/>
              <a:t>Visiting medicine man, grinding cacao beans, watching traditional dances, bird watching, authentic craft purchase</a:t>
            </a:r>
          </a:p>
          <a:p>
            <a:r>
              <a:rPr lang="en-US" dirty="0" smtClean="0"/>
              <a:t>More regulation on industries to act sustainably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90</TotalTime>
  <Words>305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Venture</vt:lpstr>
      <vt:lpstr>Tourism and Environmental Destruction</vt:lpstr>
      <vt:lpstr>“Between 1995 and 2007, world tourism increased at an average of 4.2% annually, and this trend is expected to continue until 2020.” -(Mapes 225)</vt:lpstr>
      <vt:lpstr>3 Types of Tourist</vt:lpstr>
      <vt:lpstr>Overuse of resources</vt:lpstr>
      <vt:lpstr>Pollution</vt:lpstr>
      <vt:lpstr>Panama</vt:lpstr>
      <vt:lpstr>Comarca de Kuna Yala</vt:lpstr>
      <vt:lpstr>Benefits of Tourism</vt:lpstr>
      <vt:lpstr>What is being/can be done</vt:lpstr>
      <vt:lpstr>Sources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and Environmental Destruction</dc:title>
  <dc:creator>Deanna Giolas</dc:creator>
  <cp:lastModifiedBy>Shouly</cp:lastModifiedBy>
  <cp:revision>11</cp:revision>
  <dcterms:created xsi:type="dcterms:W3CDTF">2010-09-30T21:55:15Z</dcterms:created>
  <dcterms:modified xsi:type="dcterms:W3CDTF">2010-10-14T16:32:15Z</dcterms:modified>
</cp:coreProperties>
</file>