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322" r:id="rId3"/>
    <p:sldId id="285" r:id="rId4"/>
    <p:sldId id="323" r:id="rId5"/>
    <p:sldId id="327" r:id="rId6"/>
    <p:sldId id="318" r:id="rId7"/>
    <p:sldId id="331" r:id="rId8"/>
    <p:sldId id="334" r:id="rId9"/>
    <p:sldId id="335" r:id="rId10"/>
    <p:sldId id="338" r:id="rId11"/>
    <p:sldId id="336" r:id="rId12"/>
    <p:sldId id="337" r:id="rId13"/>
    <p:sldId id="339" r:id="rId14"/>
    <p:sldId id="340" r:id="rId15"/>
    <p:sldId id="342" r:id="rId16"/>
    <p:sldId id="341" r:id="rId17"/>
    <p:sldId id="343" r:id="rId18"/>
    <p:sldId id="344" r:id="rId19"/>
    <p:sldId id="329" r:id="rId20"/>
    <p:sldId id="284" r:id="rId21"/>
  </p:sldIdLst>
  <p:sldSz cx="9144000" cy="6858000" type="screen4x3"/>
  <p:notesSz cx="6858000" cy="9144000"/>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4A6"/>
    <a:srgbClr val="003FB7"/>
    <a:srgbClr val="2F2F2F"/>
    <a:srgbClr val="E45F00"/>
    <a:srgbClr val="0082B7"/>
    <a:srgbClr val="2A00B7"/>
    <a:srgbClr val="E40800"/>
    <a:srgbClr val="5D9A5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8925" autoAdjust="0"/>
  </p:normalViewPr>
  <p:slideViewPr>
    <p:cSldViewPr>
      <p:cViewPr>
        <p:scale>
          <a:sx n="70" d="100"/>
          <a:sy n="70" d="100"/>
        </p:scale>
        <p:origin x="-2178" y="-984"/>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247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8FF54E0-8415-4C2D-B7BC-4743F1A34AAC}" type="datetimeFigureOut">
              <a:rPr lang="en-US"/>
              <a:pPr>
                <a:defRPr/>
              </a:pPr>
              <a:t>9/16/2010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EA1B863-744F-450A-AB55-96B746A93E8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87D9B41-12A2-4142-8395-7226DBDEEA7B}" type="datetimeFigureOut">
              <a:rPr lang="en-US"/>
              <a:pPr>
                <a:defRPr/>
              </a:pPr>
              <a:t>9/16/2010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2A26EC2-D97E-4AA8-AF0D-D2E57440C49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054769-A8DA-4B21-AC6D-DADD9B04E87A}"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1EF8CF-94FB-4277-AAA0-834B343A509B}"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STRAIGHT FROM BYLAWS:</a:t>
            </a:r>
            <a:br>
              <a:rPr lang="en-US" smtClean="0"/>
            </a:br>
            <a:endParaRPr lang="en-US" smtClean="0"/>
          </a:p>
          <a:p>
            <a:pPr eaLnBrk="1" hangingPunct="1"/>
            <a:r>
              <a:rPr lang="en-US" smtClean="0"/>
              <a:t>The growing global economy has provided opportunity and affluence for those that can tap into it, but for many, opportunity is out of reach due to infrastructural gaps and access to resources.  As a result, we are witnesses to a growing disparity of wealth and quality of health and education between the affluent sects of our global community and nearly everyone else.  The disparity is most extreme in developing countries with infrastructural disadvantages that make them most at risk of experiencing a never-ending cycle of poverty, hunger and lack of health care.  </a:t>
            </a:r>
          </a:p>
          <a:p>
            <a:pPr eaLnBrk="1" hangingPunct="1"/>
            <a:endParaRPr lang="en-US" smtClean="0"/>
          </a:p>
          <a:p>
            <a:pPr eaLnBrk="1" hangingPunct="1"/>
            <a:r>
              <a:rPr lang="en-US" smtClean="0"/>
              <a:t>In response to this disparity of quality of life, Global Brigades, Inc, (Global Brigades) intends to ignite the largest student-led social responsibility movement on the planet; with the mission to empower students to facilitate sustainable solutions in developing countries while respecting local cultures.  </a:t>
            </a:r>
          </a:p>
          <a:p>
            <a:pPr eaLnBrk="1" hangingPunct="1">
              <a:spcBef>
                <a:spcPct val="0"/>
              </a:spcBef>
            </a:pPr>
            <a:endParaRPr lang="en-US"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702E7C-2660-446D-8CC1-085AE8514F13}"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endParaRPr lang="en-US" dirty="0" smtClean="0"/>
          </a:p>
          <a:p>
            <a:pPr eaLnBrk="1" hangingPunct="1">
              <a:defRPr/>
            </a:pPr>
            <a:r>
              <a:rPr lang="en-US" sz="1050" b="1" dirty="0" smtClean="0">
                <a:solidFill>
                  <a:srgbClr val="2A00B7"/>
                </a:solidFill>
                <a:cs typeface="Arial" charset="0"/>
              </a:rPr>
              <a:t>DID YOU KNOW?</a:t>
            </a:r>
          </a:p>
          <a:p>
            <a:pPr eaLnBrk="1" hangingPunct="1">
              <a:buFont typeface="Times" pitchFamily="28" charset="0"/>
              <a:buChar char="•"/>
              <a:defRPr/>
            </a:pPr>
            <a:r>
              <a:rPr lang="en-US" dirty="0" smtClean="0">
                <a:solidFill>
                  <a:schemeClr val="tx1">
                    <a:lumMod val="85000"/>
                    <a:lumOff val="15000"/>
                  </a:schemeClr>
                </a:solidFill>
                <a:cs typeface="Arial" charset="0"/>
              </a:rPr>
              <a:t> </a:t>
            </a:r>
            <a:r>
              <a:rPr lang="en-US" dirty="0" smtClean="0">
                <a:solidFill>
                  <a:srgbClr val="2A00B7"/>
                </a:solidFill>
                <a:cs typeface="Arial" charset="0"/>
              </a:rPr>
              <a:t>Panama has the 4th highest wealth disparity </a:t>
            </a:r>
            <a:r>
              <a:rPr lang="en-US" dirty="0" smtClean="0">
                <a:solidFill>
                  <a:schemeClr val="tx1">
                    <a:lumMod val="85000"/>
                    <a:lumOff val="15000"/>
                  </a:schemeClr>
                </a:solidFill>
                <a:cs typeface="Arial" charset="0"/>
              </a:rPr>
              <a:t>in all of Latin America and 1st highest in all of Central America</a:t>
            </a:r>
          </a:p>
          <a:p>
            <a:pPr eaLnBrk="1" hangingPunct="1">
              <a:buFont typeface="Times" pitchFamily="28" charset="0"/>
              <a:buChar char="•"/>
              <a:defRPr/>
            </a:pPr>
            <a:r>
              <a:rPr lang="en-US" dirty="0" smtClean="0">
                <a:solidFill>
                  <a:schemeClr val="tx1">
                    <a:lumMod val="85000"/>
                    <a:lumOff val="15000"/>
                  </a:schemeClr>
                </a:solidFill>
                <a:cs typeface="Arial" charset="0"/>
              </a:rPr>
              <a:t> For 2007, 56.8% of the unemployed </a:t>
            </a:r>
            <a:r>
              <a:rPr lang="en-US" dirty="0" smtClean="0">
                <a:solidFill>
                  <a:srgbClr val="2A00B7"/>
                </a:solidFill>
                <a:cs typeface="Arial" charset="0"/>
              </a:rPr>
              <a:t>Honduran</a:t>
            </a:r>
            <a:r>
              <a:rPr lang="en-US" dirty="0" smtClean="0">
                <a:solidFill>
                  <a:schemeClr val="tx1">
                    <a:lumMod val="85000"/>
                    <a:lumOff val="15000"/>
                  </a:schemeClr>
                </a:solidFill>
                <a:cs typeface="Arial" charset="0"/>
              </a:rPr>
              <a:t>s have done up to elementary school. The relationship between </a:t>
            </a:r>
            <a:r>
              <a:rPr lang="en-US" b="1" dirty="0" smtClean="0">
                <a:solidFill>
                  <a:srgbClr val="2A00B7"/>
                </a:solidFill>
                <a:cs typeface="Arial" charset="0"/>
              </a:rPr>
              <a:t>education-income per capita </a:t>
            </a:r>
            <a:r>
              <a:rPr lang="en-US" dirty="0" smtClean="0">
                <a:solidFill>
                  <a:schemeClr val="tx1">
                    <a:lumMod val="85000"/>
                    <a:lumOff val="15000"/>
                  </a:schemeClr>
                </a:solidFill>
                <a:cs typeface="Arial" charset="0"/>
              </a:rPr>
              <a:t>in a household </a:t>
            </a:r>
            <a:r>
              <a:rPr lang="en-US" dirty="0" smtClean="0">
                <a:solidFill>
                  <a:srgbClr val="2A00B7"/>
                </a:solidFill>
                <a:cs typeface="Arial" charset="0"/>
              </a:rPr>
              <a:t>is $53 for someone who has had elementary school education</a:t>
            </a:r>
            <a:r>
              <a:rPr lang="en-US" dirty="0" smtClean="0">
                <a:solidFill>
                  <a:schemeClr val="tx1">
                    <a:lumMod val="85000"/>
                    <a:lumOff val="15000"/>
                  </a:schemeClr>
                </a:solidFill>
                <a:cs typeface="Arial" charset="0"/>
              </a:rPr>
              <a:t>, while if the head of the family has received a superior education the income can be up to $391.</a:t>
            </a:r>
          </a:p>
          <a:p>
            <a:pPr eaLnBrk="1" hangingPunct="1">
              <a:buFont typeface="Times" pitchFamily="28" charset="0"/>
              <a:buChar char="•"/>
              <a:defRPr/>
            </a:pPr>
            <a:r>
              <a:rPr lang="en-US" dirty="0" smtClean="0">
                <a:solidFill>
                  <a:schemeClr val="tx1">
                    <a:lumMod val="85000"/>
                    <a:lumOff val="15000"/>
                  </a:schemeClr>
                </a:solidFill>
                <a:cs typeface="Arial" charset="0"/>
              </a:rPr>
              <a:t> As of 2003, 49% of all Panamanians and </a:t>
            </a:r>
            <a:r>
              <a:rPr lang="en-US" dirty="0" smtClean="0">
                <a:solidFill>
                  <a:srgbClr val="2A00B7"/>
                </a:solidFill>
                <a:cs typeface="Arial" charset="0"/>
              </a:rPr>
              <a:t>57% of all poor in Panama are citizens less than 20 years</a:t>
            </a:r>
            <a:r>
              <a:rPr lang="en-US" dirty="0" smtClean="0">
                <a:solidFill>
                  <a:schemeClr val="tx1">
                    <a:lumMod val="85000"/>
                    <a:lumOff val="15000"/>
                  </a:schemeClr>
                </a:solidFill>
                <a:cs typeface="Arial" charset="0"/>
              </a:rPr>
              <a:t> old increasing a dire need for more youth opportunity</a:t>
            </a: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A052F479-1BD4-49E8-AF24-93730862663C}"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Environmental Brigades develops sustainable environmental solutions to preserve natural resources in bio-rich, but economically disadvantaged communities. In conjunction with local leaders and international organizations, student volunteers plan and implement projects that help communities develop sustainably and protect their future. Student projects include alternative energy solutions, reforestation and ecological preservation, environmental consulting to developing businesses and endangered species protection.  Currently, Environmental Brigades is only offered in Panama.</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3C4EA3-B8D8-4F31-A470-98DA9A1D1613}"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8D0AA398-8355-4654-AC27-B008A718C0F6}"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56F957B6-3C5F-4949-8F37-63307B7A0BCC}"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B5A4B41-DFA8-4749-98A3-DB672C952C20}" type="slidenum">
              <a:rPr lang="en-US" smtClean="0"/>
              <a:pPr>
                <a:defRPr/>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13D31A-9F64-4EE4-94BB-D1A3FD126F92}" type="slidenum">
              <a:rPr lang="en-US" smtClean="0"/>
              <a:pPr fontAlgn="base">
                <a:spcBef>
                  <a:spcPct val="0"/>
                </a:spcBef>
                <a:spcAft>
                  <a:spcPct val="0"/>
                </a:spcAft>
                <a:defRPr/>
              </a:pPr>
              <a:t>20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7297738" y="0"/>
            <a:ext cx="1874837" cy="230188"/>
          </a:xfrm>
          <a:prstGeom prst="rect">
            <a:avLst/>
          </a:prstGeom>
        </p:spPr>
        <p:txBody>
          <a:bodyPr wrap="none">
            <a:spAutoFit/>
          </a:bodyPr>
          <a:lstStyle/>
          <a:p>
            <a:pPr fontAlgn="auto">
              <a:spcBef>
                <a:spcPts val="0"/>
              </a:spcBef>
              <a:spcAft>
                <a:spcPts val="0"/>
              </a:spcAft>
              <a:defRPr/>
            </a:pPr>
            <a:r>
              <a:rPr lang="en-US" sz="900" dirty="0">
                <a:solidFill>
                  <a:schemeClr val="bg1">
                    <a:lumMod val="95000"/>
                  </a:schemeClr>
                </a:solidFill>
                <a:latin typeface="+mn-lt"/>
                <a:cs typeface="+mn-cs"/>
              </a:rPr>
              <a:t>Global Brigades, Inc. Copyright 2009</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1E3EEEDA-28B5-4FC3-8912-E563421BEF72}" type="datetime1">
              <a:rPr lang="en-US"/>
              <a:pPr>
                <a:defRPr/>
              </a:pPr>
              <a:t>9/16/2010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Global Brigades, Inc Copyright 2009</a:t>
            </a:r>
          </a:p>
        </p:txBody>
      </p:sp>
      <p:sp>
        <p:nvSpPr>
          <p:cNvPr id="7" name="Slide Number Placeholder 5"/>
          <p:cNvSpPr>
            <a:spLocks noGrp="1"/>
          </p:cNvSpPr>
          <p:nvPr>
            <p:ph type="sldNum" sz="quarter" idx="12"/>
          </p:nvPr>
        </p:nvSpPr>
        <p:spPr/>
        <p:txBody>
          <a:bodyPr/>
          <a:lstStyle>
            <a:lvl1pPr>
              <a:defRPr/>
            </a:lvl1pPr>
          </a:lstStyle>
          <a:p>
            <a:pPr>
              <a:defRPr/>
            </a:pPr>
            <a:fld id="{93A1E4CD-C568-44AB-A166-171F606F43A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CCF795-48C1-4AC9-B732-A0536EEA076D}" type="datetime1">
              <a:rPr lang="en-US"/>
              <a:pPr>
                <a:defRPr/>
              </a:pPr>
              <a:t>9/16/2010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Global Brigades, Inc Copyright 2009</a:t>
            </a:r>
          </a:p>
        </p:txBody>
      </p:sp>
      <p:sp>
        <p:nvSpPr>
          <p:cNvPr id="6" name="Slide Number Placeholder 5"/>
          <p:cNvSpPr>
            <a:spLocks noGrp="1"/>
          </p:cNvSpPr>
          <p:nvPr>
            <p:ph type="sldNum" sz="quarter" idx="12"/>
          </p:nvPr>
        </p:nvSpPr>
        <p:spPr/>
        <p:txBody>
          <a:bodyPr/>
          <a:lstStyle>
            <a:lvl1pPr>
              <a:defRPr/>
            </a:lvl1pPr>
          </a:lstStyle>
          <a:p>
            <a:pPr>
              <a:defRPr/>
            </a:pPr>
            <a:fld id="{AD29B33F-2C8B-4A13-96B7-AA6607690E9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E5A03C-529D-4AFC-B6B9-AECD78186F12}" type="datetime1">
              <a:rPr lang="en-US"/>
              <a:pPr>
                <a:defRPr/>
              </a:pPr>
              <a:t>9/16/2010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Global Brigades, Inc Copyright 2009</a:t>
            </a:r>
          </a:p>
        </p:txBody>
      </p:sp>
      <p:sp>
        <p:nvSpPr>
          <p:cNvPr id="6" name="Slide Number Placeholder 5"/>
          <p:cNvSpPr>
            <a:spLocks noGrp="1"/>
          </p:cNvSpPr>
          <p:nvPr>
            <p:ph type="sldNum" sz="quarter" idx="12"/>
          </p:nvPr>
        </p:nvSpPr>
        <p:spPr/>
        <p:txBody>
          <a:bodyPr/>
          <a:lstStyle>
            <a:lvl1pPr>
              <a:defRPr/>
            </a:lvl1pPr>
          </a:lstStyle>
          <a:p>
            <a:pPr>
              <a:defRPr/>
            </a:pPr>
            <a:fld id="{FBE90120-5CD5-4B75-9145-1D55BD21865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7297738" y="0"/>
            <a:ext cx="1874837" cy="230188"/>
          </a:xfrm>
          <a:prstGeom prst="rect">
            <a:avLst/>
          </a:prstGeom>
        </p:spPr>
        <p:txBody>
          <a:bodyPr wrap="none">
            <a:spAutoFit/>
          </a:bodyPr>
          <a:lstStyle/>
          <a:p>
            <a:pPr fontAlgn="auto">
              <a:spcBef>
                <a:spcPts val="0"/>
              </a:spcBef>
              <a:spcAft>
                <a:spcPts val="0"/>
              </a:spcAft>
              <a:defRPr/>
            </a:pPr>
            <a:r>
              <a:rPr lang="en-US" sz="900" dirty="0">
                <a:solidFill>
                  <a:schemeClr val="bg1">
                    <a:lumMod val="95000"/>
                  </a:schemeClr>
                </a:solidFill>
                <a:latin typeface="+mn-lt"/>
                <a:cs typeface="+mn-cs"/>
              </a:rPr>
              <a:t>Global Brigades, Inc. Copyright 2009</a:t>
            </a:r>
          </a:p>
        </p:txBody>
      </p:sp>
      <p:pic>
        <p:nvPicPr>
          <p:cNvPr id="5" name="Picture 9" descr="Landscape Header w Globe copy.jpg"/>
          <p:cNvPicPr>
            <a:picLocks noChangeAspect="1"/>
          </p:cNvPicPr>
          <p:nvPr userDrawn="1"/>
        </p:nvPicPr>
        <p:blipFill>
          <a:blip r:embed="rId2" cstate="print"/>
          <a:srcRect/>
          <a:stretch>
            <a:fillRect/>
          </a:stretch>
        </p:blipFill>
        <p:spPr bwMode="auto">
          <a:xfrm>
            <a:off x="0" y="0"/>
            <a:ext cx="9144000" cy="8540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0812CAF8-3F54-44AC-8293-BA9627C5CE3B}" type="datetime1">
              <a:rPr lang="en-US"/>
              <a:pPr>
                <a:defRPr/>
              </a:pPr>
              <a:t>9/16/2010</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Global Brigades, Inc Copyright 2009</a:t>
            </a:r>
          </a:p>
        </p:txBody>
      </p:sp>
      <p:sp>
        <p:nvSpPr>
          <p:cNvPr id="8" name="Slide Number Placeholder 5"/>
          <p:cNvSpPr>
            <a:spLocks noGrp="1"/>
          </p:cNvSpPr>
          <p:nvPr>
            <p:ph type="sldNum" sz="quarter" idx="12"/>
          </p:nvPr>
        </p:nvSpPr>
        <p:spPr/>
        <p:txBody>
          <a:bodyPr/>
          <a:lstStyle>
            <a:lvl1pPr>
              <a:defRPr/>
            </a:lvl1pPr>
          </a:lstStyle>
          <a:p>
            <a:pPr>
              <a:defRPr/>
            </a:pPr>
            <a:fld id="{426EAF67-EBFB-4C22-8BDC-F2F4F17BFAD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7297738" y="0"/>
            <a:ext cx="1874837" cy="230188"/>
          </a:xfrm>
          <a:prstGeom prst="rect">
            <a:avLst/>
          </a:prstGeom>
        </p:spPr>
        <p:txBody>
          <a:bodyPr wrap="none">
            <a:spAutoFit/>
          </a:bodyPr>
          <a:lstStyle/>
          <a:p>
            <a:pPr fontAlgn="auto">
              <a:spcBef>
                <a:spcPts val="0"/>
              </a:spcBef>
              <a:spcAft>
                <a:spcPts val="0"/>
              </a:spcAft>
              <a:defRPr/>
            </a:pPr>
            <a:r>
              <a:rPr lang="en-US" sz="900" dirty="0">
                <a:solidFill>
                  <a:schemeClr val="bg1">
                    <a:lumMod val="95000"/>
                  </a:schemeClr>
                </a:solidFill>
                <a:latin typeface="+mn-lt"/>
                <a:cs typeface="+mn-cs"/>
              </a:rPr>
              <a:t>Global Brigades, Inc. Copyright 2009</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CD86D2-9CAE-4430-AAFE-1D26B7491CE1}" type="datetime1">
              <a:rPr lang="en-US"/>
              <a:pPr>
                <a:defRPr/>
              </a:pPr>
              <a:t>9/16/2010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Global Brigades, Inc Copyright 2009</a:t>
            </a:r>
          </a:p>
        </p:txBody>
      </p:sp>
      <p:sp>
        <p:nvSpPr>
          <p:cNvPr id="7" name="Slide Number Placeholder 5"/>
          <p:cNvSpPr>
            <a:spLocks noGrp="1"/>
          </p:cNvSpPr>
          <p:nvPr>
            <p:ph type="sldNum" sz="quarter" idx="12"/>
          </p:nvPr>
        </p:nvSpPr>
        <p:spPr/>
        <p:txBody>
          <a:bodyPr/>
          <a:lstStyle>
            <a:lvl1pPr>
              <a:defRPr/>
            </a:lvl1pPr>
          </a:lstStyle>
          <a:p>
            <a:pPr>
              <a:defRPr/>
            </a:pPr>
            <a:fld id="{410E55AE-86F5-467D-B28A-1F1FF5C8ECD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E177342-32FA-485D-A686-D94DA4E67BF8}" type="datetime1">
              <a:rPr lang="en-US"/>
              <a:pPr>
                <a:defRPr/>
              </a:pPr>
              <a:t>9/16/2010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Global Brigades, Inc Copyright 2009</a:t>
            </a:r>
          </a:p>
        </p:txBody>
      </p:sp>
      <p:sp>
        <p:nvSpPr>
          <p:cNvPr id="7" name="Slide Number Placeholder 5"/>
          <p:cNvSpPr>
            <a:spLocks noGrp="1"/>
          </p:cNvSpPr>
          <p:nvPr>
            <p:ph type="sldNum" sz="quarter" idx="12"/>
          </p:nvPr>
        </p:nvSpPr>
        <p:spPr/>
        <p:txBody>
          <a:bodyPr/>
          <a:lstStyle>
            <a:lvl1pPr>
              <a:defRPr/>
            </a:lvl1pPr>
          </a:lstStyle>
          <a:p>
            <a:pPr>
              <a:defRPr/>
            </a:pPr>
            <a:fld id="{22EEC342-E998-4CF0-925B-071390436B6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FC605FE-B52F-4A9E-800B-99D223F94A69}" type="datetime1">
              <a:rPr lang="en-US"/>
              <a:pPr>
                <a:defRPr/>
              </a:pPr>
              <a:t>9/16/2010</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Global Brigades, Inc Copyright 2009</a:t>
            </a:r>
          </a:p>
        </p:txBody>
      </p:sp>
      <p:sp>
        <p:nvSpPr>
          <p:cNvPr id="9" name="Slide Number Placeholder 5"/>
          <p:cNvSpPr>
            <a:spLocks noGrp="1"/>
          </p:cNvSpPr>
          <p:nvPr>
            <p:ph type="sldNum" sz="quarter" idx="12"/>
          </p:nvPr>
        </p:nvSpPr>
        <p:spPr/>
        <p:txBody>
          <a:bodyPr/>
          <a:lstStyle>
            <a:lvl1pPr>
              <a:defRPr/>
            </a:lvl1pPr>
          </a:lstStyle>
          <a:p>
            <a:pPr>
              <a:defRPr/>
            </a:pPr>
            <a:fld id="{52A14A31-B8F1-4DFD-90DF-F1A02626DE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8886B8F-DA32-4391-9768-16DEDB36AF14}" type="datetime1">
              <a:rPr lang="en-US"/>
              <a:pPr>
                <a:defRPr/>
              </a:pPr>
              <a:t>9/16/2010</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Global Brigades, Inc Copyright 2009</a:t>
            </a:r>
          </a:p>
        </p:txBody>
      </p:sp>
      <p:sp>
        <p:nvSpPr>
          <p:cNvPr id="5" name="Slide Number Placeholder 5"/>
          <p:cNvSpPr>
            <a:spLocks noGrp="1"/>
          </p:cNvSpPr>
          <p:nvPr>
            <p:ph type="sldNum" sz="quarter" idx="12"/>
          </p:nvPr>
        </p:nvSpPr>
        <p:spPr/>
        <p:txBody>
          <a:bodyPr/>
          <a:lstStyle>
            <a:lvl1pPr>
              <a:defRPr/>
            </a:lvl1pPr>
          </a:lstStyle>
          <a:p>
            <a:pPr>
              <a:defRPr/>
            </a:pPr>
            <a:fld id="{5EA5DB99-1DA9-4D67-8D10-E3369C358B2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B770A8-4C9D-43CD-B155-4B8E6250FDD3}" type="datetime1">
              <a:rPr lang="en-US"/>
              <a:pPr>
                <a:defRPr/>
              </a:pPr>
              <a:t>9/16/2010</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Global Brigades, Inc Copyright 2009</a:t>
            </a:r>
          </a:p>
        </p:txBody>
      </p:sp>
      <p:sp>
        <p:nvSpPr>
          <p:cNvPr id="4" name="Slide Number Placeholder 5"/>
          <p:cNvSpPr>
            <a:spLocks noGrp="1"/>
          </p:cNvSpPr>
          <p:nvPr>
            <p:ph type="sldNum" sz="quarter" idx="12"/>
          </p:nvPr>
        </p:nvSpPr>
        <p:spPr/>
        <p:txBody>
          <a:bodyPr/>
          <a:lstStyle>
            <a:lvl1pPr>
              <a:defRPr/>
            </a:lvl1pPr>
          </a:lstStyle>
          <a:p>
            <a:pPr>
              <a:defRPr/>
            </a:pPr>
            <a:fld id="{2DEF2DE3-22B5-42E5-9E3D-D5D8DCFF072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3CC39B-69FD-4ACA-9CC4-4F349B7F242F}" type="datetime1">
              <a:rPr lang="en-US"/>
              <a:pPr>
                <a:defRPr/>
              </a:pPr>
              <a:t>9/16/2010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Global Brigades, Inc Copyright 2009</a:t>
            </a:r>
          </a:p>
        </p:txBody>
      </p:sp>
      <p:sp>
        <p:nvSpPr>
          <p:cNvPr id="7" name="Slide Number Placeholder 5"/>
          <p:cNvSpPr>
            <a:spLocks noGrp="1"/>
          </p:cNvSpPr>
          <p:nvPr>
            <p:ph type="sldNum" sz="quarter" idx="12"/>
          </p:nvPr>
        </p:nvSpPr>
        <p:spPr/>
        <p:txBody>
          <a:bodyPr/>
          <a:lstStyle>
            <a:lvl1pPr>
              <a:defRPr/>
            </a:lvl1pPr>
          </a:lstStyle>
          <a:p>
            <a:pPr>
              <a:defRPr/>
            </a:pPr>
            <a:fld id="{0FFA2664-FE92-48DA-ABD2-EB73A30387C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33A8F4-55E5-47E8-8704-8B5327F21342}" type="datetime1">
              <a:rPr lang="en-US"/>
              <a:pPr>
                <a:defRPr/>
              </a:pPr>
              <a:t>9/16/2010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Global Brigades, Inc Copyright 2009</a:t>
            </a:r>
          </a:p>
        </p:txBody>
      </p:sp>
      <p:sp>
        <p:nvSpPr>
          <p:cNvPr id="7" name="Slide Number Placeholder 5"/>
          <p:cNvSpPr>
            <a:spLocks noGrp="1"/>
          </p:cNvSpPr>
          <p:nvPr>
            <p:ph type="sldNum" sz="quarter" idx="12"/>
          </p:nvPr>
        </p:nvSpPr>
        <p:spPr/>
        <p:txBody>
          <a:bodyPr/>
          <a:lstStyle>
            <a:lvl1pPr>
              <a:defRPr/>
            </a:lvl1pPr>
          </a:lstStyle>
          <a:p>
            <a:pPr>
              <a:defRPr/>
            </a:pPr>
            <a:fld id="{CFCAEBAB-35A1-4EA1-A8E7-7F4AFAD1E65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7BE3034-449E-4FB5-96ED-1B86AB9E703B}" type="datetime1">
              <a:rPr lang="en-US"/>
              <a:pPr>
                <a:defRPr/>
              </a:pPr>
              <a:t>9/16/2010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Global Brigades, Inc Copyright 2009</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BE49C10-3656-4260-B996-A1235D401D92}" type="slidenum">
              <a:rPr lang="en-US"/>
              <a:pPr>
                <a:defRPr/>
              </a:pPr>
              <a:t>‹#›</a:t>
            </a:fld>
            <a:endParaRPr lang="en-US"/>
          </a:p>
        </p:txBody>
      </p:sp>
      <p:sp>
        <p:nvSpPr>
          <p:cNvPr id="8" name="Rectangle 7"/>
          <p:cNvSpPr/>
          <p:nvPr userDrawn="1"/>
        </p:nvSpPr>
        <p:spPr>
          <a:xfrm>
            <a:off x="7297738" y="0"/>
            <a:ext cx="1874837" cy="230188"/>
          </a:xfrm>
          <a:prstGeom prst="rect">
            <a:avLst/>
          </a:prstGeom>
        </p:spPr>
        <p:txBody>
          <a:bodyPr wrap="none">
            <a:spAutoFit/>
          </a:bodyPr>
          <a:lstStyle/>
          <a:p>
            <a:pPr fontAlgn="auto">
              <a:spcBef>
                <a:spcPts val="0"/>
              </a:spcBef>
              <a:spcAft>
                <a:spcPts val="0"/>
              </a:spcAft>
              <a:defRPr/>
            </a:pPr>
            <a:r>
              <a:rPr lang="en-US" sz="900" dirty="0">
                <a:solidFill>
                  <a:schemeClr val="bg1">
                    <a:lumMod val="95000"/>
                  </a:schemeClr>
                </a:solidFill>
                <a:latin typeface="+mn-lt"/>
                <a:cs typeface="+mn-cs"/>
              </a:rPr>
              <a:t>Global Brigades, Inc. Copyright 2009</a:t>
            </a:r>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facebook.com/#!/group.php?gid=138464668587&amp;ref=t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Globe w Tag - Honduras Landscape copy.jpg"/>
          <p:cNvPicPr>
            <a:picLocks noChangeAspect="1"/>
          </p:cNvPicPr>
          <p:nvPr/>
        </p:nvPicPr>
        <p:blipFill>
          <a:blip r:embed="rId3" cstate="print"/>
          <a:srcRect/>
          <a:stretch>
            <a:fillRect/>
          </a:stretch>
        </p:blipFill>
        <p:spPr bwMode="auto">
          <a:xfrm>
            <a:off x="76200" y="715963"/>
            <a:ext cx="4057650" cy="4114800"/>
          </a:xfrm>
          <a:prstGeom prst="rect">
            <a:avLst/>
          </a:prstGeom>
          <a:noFill/>
          <a:ln w="9525">
            <a:noFill/>
            <a:miter lim="800000"/>
            <a:headEnd/>
            <a:tailEnd/>
          </a:ln>
        </p:spPr>
      </p:pic>
      <p:sp>
        <p:nvSpPr>
          <p:cNvPr id="5123" name="TextBox 7"/>
          <p:cNvSpPr txBox="1">
            <a:spLocks noChangeArrowheads="1"/>
          </p:cNvSpPr>
          <p:nvPr/>
        </p:nvSpPr>
        <p:spPr bwMode="auto">
          <a:xfrm>
            <a:off x="2740025" y="3657600"/>
            <a:ext cx="6175375" cy="1631216"/>
          </a:xfrm>
          <a:prstGeom prst="rect">
            <a:avLst/>
          </a:prstGeom>
          <a:noFill/>
          <a:ln w="9525">
            <a:noFill/>
            <a:miter lim="800000"/>
            <a:headEnd/>
            <a:tailEnd/>
          </a:ln>
        </p:spPr>
        <p:txBody>
          <a:bodyPr>
            <a:spAutoFit/>
          </a:bodyPr>
          <a:lstStyle/>
          <a:p>
            <a:r>
              <a:rPr lang="en-US" sz="4000" b="1" dirty="0" smtClean="0">
                <a:solidFill>
                  <a:srgbClr val="2F2F2F"/>
                </a:solidFill>
                <a:latin typeface="Calibri" pitchFamily="34" charset="0"/>
              </a:rPr>
              <a:t>Environmental Brigades</a:t>
            </a:r>
          </a:p>
          <a:p>
            <a:r>
              <a:rPr lang="en-US" sz="4000" b="1" dirty="0" smtClean="0">
                <a:solidFill>
                  <a:srgbClr val="2F2F2F"/>
                </a:solidFill>
                <a:latin typeface="Calibri" pitchFamily="34" charset="0"/>
              </a:rPr>
              <a:t>INDIANA</a:t>
            </a:r>
            <a:endParaRPr lang="en-US" sz="4000" b="1" dirty="0">
              <a:solidFill>
                <a:srgbClr val="2F2F2F"/>
              </a:solidFill>
              <a:latin typeface="Calibri" pitchFamily="34" charset="0"/>
            </a:endParaRPr>
          </a:p>
          <a:p>
            <a:r>
              <a:rPr lang="en-US" sz="2000" dirty="0" smtClean="0">
                <a:solidFill>
                  <a:srgbClr val="2F2F2F"/>
                </a:solidFill>
                <a:latin typeface="Calibri" pitchFamily="34" charset="0"/>
              </a:rPr>
              <a:t>student-led </a:t>
            </a:r>
            <a:r>
              <a:rPr lang="en-US" sz="2000" dirty="0">
                <a:solidFill>
                  <a:srgbClr val="2F2F2F"/>
                </a:solidFill>
                <a:latin typeface="Calibri" pitchFamily="34" charset="0"/>
              </a:rPr>
              <a:t>international </a:t>
            </a:r>
            <a:r>
              <a:rPr lang="en-US" sz="2000" dirty="0" smtClean="0">
                <a:solidFill>
                  <a:srgbClr val="2F2F2F"/>
                </a:solidFill>
                <a:latin typeface="Calibri" pitchFamily="34" charset="0"/>
              </a:rPr>
              <a:t>development</a:t>
            </a:r>
            <a:endParaRPr lang="en-US" sz="2000" dirty="0">
              <a:solidFill>
                <a:srgbClr val="2F2F2F"/>
              </a:solidFill>
              <a:latin typeface="Calibri" pitchFamily="34" charset="0"/>
            </a:endParaRPr>
          </a:p>
        </p:txBody>
      </p:sp>
      <p:sp>
        <p:nvSpPr>
          <p:cNvPr id="6" name="Rectangle 5"/>
          <p:cNvSpPr/>
          <p:nvPr/>
        </p:nvSpPr>
        <p:spPr>
          <a:xfrm>
            <a:off x="685800" y="6497638"/>
            <a:ext cx="5867400" cy="203200"/>
          </a:xfrm>
          <a:prstGeom prst="rect">
            <a:avLst/>
          </a:prstGeom>
          <a:noFill/>
        </p:spPr>
        <p:txBody>
          <a:bodyPr>
            <a:spAutoFit/>
          </a:bodyPr>
          <a:lstStyle/>
          <a:p>
            <a:pPr algn="ctr">
              <a:lnSpc>
                <a:spcPts val="800"/>
              </a:lnSpc>
              <a:spcAft>
                <a:spcPts val="1000"/>
              </a:spcAft>
              <a:defRPr/>
            </a:pPr>
            <a:r>
              <a:rPr lang="en-US" sz="1000" spc="250" dirty="0">
                <a:solidFill>
                  <a:srgbClr val="2F2F2F"/>
                </a:solidFill>
                <a:latin typeface="Calibri" pitchFamily="34" charset="0"/>
                <a:cs typeface="Arial" pitchFamily="34" charset="0"/>
              </a:rPr>
              <a:t>www.globalbrigades.org</a:t>
            </a:r>
            <a:endParaRPr lang="en-US" sz="1000" dirty="0">
              <a:solidFill>
                <a:srgbClr val="2F2F2F"/>
              </a:solidFill>
              <a:latin typeface="Calibri" pitchFamily="34" charset="0"/>
              <a:cs typeface="Arial" pitchFamily="34" charset="0"/>
            </a:endParaRPr>
          </a:p>
        </p:txBody>
      </p:sp>
      <p:pic>
        <p:nvPicPr>
          <p:cNvPr id="5125" name="Picture 6" descr="Medical for Light Bkgds copy.jpg"/>
          <p:cNvPicPr>
            <a:picLocks noChangeAspect="1"/>
          </p:cNvPicPr>
          <p:nvPr/>
        </p:nvPicPr>
        <p:blipFill>
          <a:blip r:embed="rId4" cstate="print"/>
          <a:srcRect/>
          <a:stretch>
            <a:fillRect/>
          </a:stretch>
        </p:blipFill>
        <p:spPr bwMode="auto">
          <a:xfrm>
            <a:off x="7696200" y="6080125"/>
            <a:ext cx="1447800" cy="777875"/>
          </a:xfrm>
          <a:prstGeom prst="rect">
            <a:avLst/>
          </a:prstGeom>
          <a:noFill/>
          <a:ln w="9525">
            <a:noFill/>
            <a:miter lim="800000"/>
            <a:headEnd/>
            <a:tailEnd/>
          </a:ln>
        </p:spPr>
      </p:pic>
      <p:sp>
        <p:nvSpPr>
          <p:cNvPr id="5126" name="Text Box 2"/>
          <p:cNvSpPr txBox="1">
            <a:spLocks noChangeArrowheads="1"/>
          </p:cNvSpPr>
          <p:nvPr/>
        </p:nvSpPr>
        <p:spPr bwMode="auto">
          <a:xfrm>
            <a:off x="0" y="6337300"/>
            <a:ext cx="7315200" cy="368300"/>
          </a:xfrm>
          <a:prstGeom prst="rect">
            <a:avLst/>
          </a:prstGeom>
          <a:noFill/>
          <a:ln w="9525">
            <a:noFill/>
            <a:miter lim="800000"/>
            <a:headEnd/>
            <a:tailEnd/>
          </a:ln>
        </p:spPr>
        <p:txBody>
          <a:bodyPr/>
          <a:lstStyle/>
          <a:p>
            <a:pPr algn="ctr">
              <a:lnSpc>
                <a:spcPts val="800"/>
              </a:lnSpc>
              <a:spcAft>
                <a:spcPts val="1000"/>
              </a:spcAft>
            </a:pPr>
            <a:r>
              <a:rPr lang="en-US" sz="1400" b="1">
                <a:solidFill>
                  <a:srgbClr val="2F2F2F"/>
                </a:solidFill>
                <a:latin typeface="Calibri" pitchFamily="34" charset="0"/>
              </a:rPr>
              <a:t>students EMPOWERING communities</a:t>
            </a:r>
          </a:p>
          <a:p>
            <a:pPr algn="ctr">
              <a:spcAft>
                <a:spcPts val="1000"/>
              </a:spcAft>
            </a:pPr>
            <a:endParaRPr lang="en-US" sz="1400" b="1">
              <a:solidFill>
                <a:srgbClr val="2F2F2F"/>
              </a:solidFill>
              <a:latin typeface="Calibri" pitchFamily="34" charset="0"/>
            </a:endParaRPr>
          </a:p>
          <a:p>
            <a:endParaRPr lang="en-US" b="1">
              <a:solidFill>
                <a:srgbClr val="2F2F2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bg1"/>
                </a:solidFill>
              </a:rPr>
              <a:t>COMMUNITIES</a:t>
            </a:r>
            <a:endParaRPr lang="en-US" b="1" dirty="0">
              <a:solidFill>
                <a:schemeClr val="bg1"/>
              </a:solidFill>
            </a:endParaRPr>
          </a:p>
        </p:txBody>
      </p:sp>
      <p:sp>
        <p:nvSpPr>
          <p:cNvPr id="3" name="Content Placeholder 2"/>
          <p:cNvSpPr>
            <a:spLocks noGrp="1"/>
          </p:cNvSpPr>
          <p:nvPr>
            <p:ph idx="1"/>
          </p:nvPr>
        </p:nvSpPr>
        <p:spPr>
          <a:xfrm>
            <a:off x="457200" y="1066800"/>
            <a:ext cx="8229600" cy="5059363"/>
          </a:xfrm>
        </p:spPr>
        <p:txBody>
          <a:bodyPr/>
          <a:lstStyle/>
          <a:p>
            <a:r>
              <a:rPr lang="en-US" dirty="0" smtClean="0"/>
              <a:t>Incredibly isolated</a:t>
            </a:r>
          </a:p>
          <a:p>
            <a:r>
              <a:rPr lang="en-US" dirty="0" smtClean="0"/>
              <a:t>Lack social services and communication with outside world</a:t>
            </a:r>
          </a:p>
          <a:p>
            <a:r>
              <a:rPr lang="en-US" dirty="0" smtClean="0"/>
              <a:t>Lack financial resources </a:t>
            </a:r>
          </a:p>
          <a:p>
            <a:r>
              <a:rPr lang="en-US" dirty="0" smtClean="0"/>
              <a:t>Overuse limited resources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bg1"/>
                </a:solidFill>
              </a:rPr>
              <a:t>ABOUT THE LAND</a:t>
            </a:r>
            <a:endParaRPr lang="en-US" b="1" dirty="0">
              <a:solidFill>
                <a:schemeClr val="bg1"/>
              </a:solidFill>
            </a:endParaRPr>
          </a:p>
        </p:txBody>
      </p:sp>
      <p:sp>
        <p:nvSpPr>
          <p:cNvPr id="3" name="Content Placeholder 2"/>
          <p:cNvSpPr>
            <a:spLocks noGrp="1"/>
          </p:cNvSpPr>
          <p:nvPr>
            <p:ph idx="1"/>
          </p:nvPr>
        </p:nvSpPr>
        <p:spPr>
          <a:xfrm>
            <a:off x="457200" y="1066800"/>
            <a:ext cx="8229600" cy="4525963"/>
          </a:xfrm>
        </p:spPr>
        <p:txBody>
          <a:bodyPr/>
          <a:lstStyle/>
          <a:p>
            <a:r>
              <a:rPr lang="en-US" dirty="0" smtClean="0"/>
              <a:t>Youngest land in the Americas</a:t>
            </a:r>
          </a:p>
          <a:p>
            <a:r>
              <a:rPr lang="en-US" dirty="0" smtClean="0"/>
              <a:t>Incredibly </a:t>
            </a:r>
            <a:r>
              <a:rPr lang="en-US" dirty="0" err="1" smtClean="0"/>
              <a:t>biodiverse</a:t>
            </a:r>
            <a:endParaRPr lang="en-US" dirty="0" smtClean="0"/>
          </a:p>
          <a:p>
            <a:pPr lvl="1"/>
            <a:r>
              <a:rPr lang="en-US" dirty="0" smtClean="0"/>
              <a:t>10,000+ varieties of plant</a:t>
            </a:r>
          </a:p>
          <a:p>
            <a:pPr lvl="1"/>
            <a:r>
              <a:rPr lang="en-US" dirty="0" smtClean="0"/>
              <a:t>1000+ species of birds</a:t>
            </a:r>
          </a:p>
          <a:p>
            <a:pPr>
              <a:buNone/>
            </a:pPr>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b="1" dirty="0" smtClean="0">
                <a:solidFill>
                  <a:schemeClr val="bg1"/>
                </a:solidFill>
              </a:rPr>
              <a:t>PROBLEMS</a:t>
            </a:r>
            <a:endParaRPr lang="en-US" b="1" dirty="0">
              <a:solidFill>
                <a:schemeClr val="bg1"/>
              </a:solidFill>
            </a:endParaRPr>
          </a:p>
        </p:txBody>
      </p:sp>
      <p:sp>
        <p:nvSpPr>
          <p:cNvPr id="3" name="Content Placeholder 2"/>
          <p:cNvSpPr>
            <a:spLocks noGrp="1"/>
          </p:cNvSpPr>
          <p:nvPr>
            <p:ph idx="1"/>
          </p:nvPr>
        </p:nvSpPr>
        <p:spPr>
          <a:xfrm>
            <a:off x="381000" y="1066800"/>
            <a:ext cx="8229600" cy="4525963"/>
          </a:xfrm>
        </p:spPr>
        <p:txBody>
          <a:bodyPr/>
          <a:lstStyle/>
          <a:p>
            <a:r>
              <a:rPr lang="en-US" dirty="0" smtClean="0"/>
              <a:t>HUGE economic boom in 1999 ushered by the control of the Panama Canal</a:t>
            </a:r>
          </a:p>
          <a:p>
            <a:pPr lvl="1"/>
            <a:r>
              <a:rPr lang="en-US" dirty="0" smtClean="0"/>
              <a:t>Brought producers and consumers from all over the world to the city</a:t>
            </a:r>
          </a:p>
          <a:p>
            <a:pPr lvl="1"/>
            <a:r>
              <a:rPr lang="en-US" dirty="0" smtClean="0"/>
              <a:t>Unfortunately, no opportunities outside of the city</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2719185" y="4038601"/>
            <a:ext cx="6424815" cy="2819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bg1"/>
                </a:solidFill>
              </a:rPr>
              <a:t>ENVIRONMENTAL PROBLEMS</a:t>
            </a:r>
            <a:endParaRPr lang="en-US" b="1" dirty="0">
              <a:solidFill>
                <a:schemeClr val="bg1"/>
              </a:solidFill>
            </a:endParaRPr>
          </a:p>
        </p:txBody>
      </p:sp>
      <p:sp>
        <p:nvSpPr>
          <p:cNvPr id="3" name="Content Placeholder 2"/>
          <p:cNvSpPr>
            <a:spLocks noGrp="1"/>
          </p:cNvSpPr>
          <p:nvPr>
            <p:ph idx="1"/>
          </p:nvPr>
        </p:nvSpPr>
        <p:spPr>
          <a:xfrm>
            <a:off x="457200" y="1066800"/>
            <a:ext cx="8229600" cy="5059363"/>
          </a:xfrm>
        </p:spPr>
        <p:txBody>
          <a:bodyPr/>
          <a:lstStyle/>
          <a:p>
            <a:pPr>
              <a:buNone/>
            </a:pPr>
            <a:r>
              <a:rPr lang="en-US" dirty="0" smtClean="0"/>
              <a:t>Past:</a:t>
            </a:r>
          </a:p>
          <a:p>
            <a:r>
              <a:rPr lang="en-US" dirty="0" smtClean="0"/>
              <a:t>3-10 million years ago = rise of isthmus</a:t>
            </a:r>
          </a:p>
          <a:p>
            <a:r>
              <a:rPr lang="en-US" dirty="0" smtClean="0"/>
              <a:t>Pacific and Atlantic no longer touch</a:t>
            </a:r>
          </a:p>
          <a:p>
            <a:r>
              <a:rPr lang="en-US" dirty="0" smtClean="0"/>
              <a:t>Water grew warmer</a:t>
            </a:r>
          </a:p>
          <a:p>
            <a:pPr>
              <a:buNone/>
            </a:pPr>
            <a:r>
              <a:rPr lang="en-US" dirty="0" smtClean="0"/>
              <a:t>Present: </a:t>
            </a:r>
          </a:p>
          <a:p>
            <a:r>
              <a:rPr lang="en-US" dirty="0" smtClean="0"/>
              <a:t>Deforestation</a:t>
            </a:r>
          </a:p>
          <a:p>
            <a:r>
              <a:rPr lang="en-US" dirty="0" smtClean="0"/>
              <a:t>Flooding </a:t>
            </a:r>
          </a:p>
          <a:p>
            <a:r>
              <a:rPr lang="en-US" dirty="0" smtClean="0"/>
              <a:t>Overuse of resources</a:t>
            </a:r>
          </a:p>
          <a:p>
            <a:pPr>
              <a:buNone/>
            </a:pPr>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bg1"/>
                </a:solidFill>
              </a:rPr>
              <a:t>PROJECT FOCUSES</a:t>
            </a:r>
            <a:endParaRPr lang="en-US" b="1" dirty="0">
              <a:solidFill>
                <a:schemeClr val="bg1"/>
              </a:solidFill>
            </a:endParaRPr>
          </a:p>
        </p:txBody>
      </p:sp>
      <p:sp>
        <p:nvSpPr>
          <p:cNvPr id="3" name="Content Placeholder 2"/>
          <p:cNvSpPr>
            <a:spLocks noGrp="1"/>
          </p:cNvSpPr>
          <p:nvPr>
            <p:ph idx="1"/>
          </p:nvPr>
        </p:nvSpPr>
        <p:spPr/>
        <p:txBody>
          <a:bodyPr/>
          <a:lstStyle/>
          <a:p>
            <a:r>
              <a:rPr lang="en-US" dirty="0" smtClean="0"/>
              <a:t>Native species reforestation</a:t>
            </a:r>
          </a:p>
          <a:p>
            <a:r>
              <a:rPr lang="en-US" dirty="0" smtClean="0"/>
              <a:t>Energy-efficient design including solar panels and </a:t>
            </a:r>
            <a:r>
              <a:rPr lang="en-US" b="1" dirty="0" smtClean="0"/>
              <a:t>compost toilets</a:t>
            </a:r>
            <a:r>
              <a:rPr lang="en-US" dirty="0" smtClean="0"/>
              <a:t>, eco-tourism, conducting studies, GPS mapping, recycling efforts, organic/sustainable agriculture </a:t>
            </a:r>
            <a:r>
              <a:rPr lang="en-US" dirty="0" err="1" smtClean="0"/>
              <a:t>capacitation</a:t>
            </a:r>
            <a:endParaRPr lang="en-US" dirty="0" smtClean="0"/>
          </a:p>
          <a:p>
            <a:r>
              <a:rPr lang="en-US" dirty="0" smtClean="0"/>
              <a:t>Building of an environmental education curriculum</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bg1"/>
                </a:solidFill>
              </a:rPr>
              <a:t>ON-CAMPUS ACTIVITIES</a:t>
            </a:r>
            <a:endParaRPr lang="en-US" b="1" dirty="0">
              <a:solidFill>
                <a:schemeClr val="bg1"/>
              </a:solidFill>
            </a:endParaRPr>
          </a:p>
        </p:txBody>
      </p:sp>
      <p:sp>
        <p:nvSpPr>
          <p:cNvPr id="3" name="Content Placeholder 2"/>
          <p:cNvSpPr>
            <a:spLocks noGrp="1"/>
          </p:cNvSpPr>
          <p:nvPr>
            <p:ph idx="1"/>
          </p:nvPr>
        </p:nvSpPr>
        <p:spPr>
          <a:xfrm>
            <a:off x="457200" y="1066800"/>
            <a:ext cx="8229600" cy="4525963"/>
          </a:xfrm>
        </p:spPr>
        <p:txBody>
          <a:bodyPr/>
          <a:lstStyle/>
          <a:p>
            <a:r>
              <a:rPr lang="en-US" dirty="0" smtClean="0"/>
              <a:t>Bi-monthly </a:t>
            </a:r>
            <a:r>
              <a:rPr lang="en-US" dirty="0" smtClean="0"/>
              <a:t>meetings</a:t>
            </a:r>
          </a:p>
          <a:p>
            <a:r>
              <a:rPr lang="en-US" dirty="0" smtClean="0"/>
              <a:t>Canning </a:t>
            </a:r>
            <a:r>
              <a:rPr lang="en-US" dirty="0" smtClean="0"/>
              <a:t>fundraisers twice a </a:t>
            </a:r>
            <a:r>
              <a:rPr lang="en-US" dirty="0" smtClean="0"/>
              <a:t>month</a:t>
            </a:r>
            <a:endParaRPr lang="en-US" dirty="0" smtClean="0"/>
          </a:p>
          <a:p>
            <a:r>
              <a:rPr lang="en-US" dirty="0" smtClean="0"/>
              <a:t>Big fundraiser once a month</a:t>
            </a:r>
          </a:p>
          <a:p>
            <a:r>
              <a:rPr lang="en-US" dirty="0" smtClean="0"/>
              <a:t>Promotion of environmental problems to campus community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bg1"/>
                </a:solidFill>
              </a:rPr>
              <a:t>SPECIFICS ABOUT IU</a:t>
            </a:r>
            <a:endParaRPr lang="en-US" b="1" dirty="0">
              <a:solidFill>
                <a:schemeClr val="bg1"/>
              </a:solidFill>
            </a:endParaRPr>
          </a:p>
        </p:txBody>
      </p:sp>
      <p:sp>
        <p:nvSpPr>
          <p:cNvPr id="3" name="Content Placeholder 2"/>
          <p:cNvSpPr>
            <a:spLocks noGrp="1"/>
          </p:cNvSpPr>
          <p:nvPr>
            <p:ph idx="1"/>
          </p:nvPr>
        </p:nvSpPr>
        <p:spPr>
          <a:xfrm>
            <a:off x="457200" y="990600"/>
            <a:ext cx="8229600" cy="4525963"/>
          </a:xfrm>
        </p:spPr>
        <p:txBody>
          <a:bodyPr/>
          <a:lstStyle/>
          <a:p>
            <a:r>
              <a:rPr lang="en-US" dirty="0" smtClean="0"/>
              <a:t>Trip Date: January 2 – 9, 2011</a:t>
            </a:r>
          </a:p>
          <a:p>
            <a:r>
              <a:rPr lang="en-US" dirty="0" smtClean="0"/>
              <a:t>Maximum capacity: 25 students</a:t>
            </a:r>
          </a:p>
          <a:p>
            <a:r>
              <a:rPr lang="en-US" dirty="0" smtClean="0"/>
              <a:t>Final Online Registration Date and $20 deposit:  October 15, 2010</a:t>
            </a:r>
          </a:p>
          <a:p>
            <a:r>
              <a:rPr lang="en-US" dirty="0" smtClean="0"/>
              <a:t>First $250 deposit: October 15, 2010</a:t>
            </a:r>
          </a:p>
          <a:p>
            <a:r>
              <a:rPr lang="en-US" dirty="0" smtClean="0"/>
              <a:t>Final payment: December 15, 2010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b="1" dirty="0" smtClean="0">
                <a:solidFill>
                  <a:schemeClr val="bg1"/>
                </a:solidFill>
              </a:rPr>
              <a:t>Fundraising</a:t>
            </a:r>
            <a:endParaRPr lang="en-US" b="1" dirty="0">
              <a:solidFill>
                <a:schemeClr val="bg1"/>
              </a:solidFill>
            </a:endParaRPr>
          </a:p>
        </p:txBody>
      </p:sp>
      <p:sp>
        <p:nvSpPr>
          <p:cNvPr id="3" name="Content Placeholder 2"/>
          <p:cNvSpPr>
            <a:spLocks noGrp="1"/>
          </p:cNvSpPr>
          <p:nvPr>
            <p:ph idx="1"/>
          </p:nvPr>
        </p:nvSpPr>
        <p:spPr/>
        <p:txBody>
          <a:bodyPr/>
          <a:lstStyle/>
          <a:p>
            <a:r>
              <a:rPr lang="en-US" dirty="0" smtClean="0"/>
              <a:t>Hutton</a:t>
            </a:r>
          </a:p>
          <a:p>
            <a:r>
              <a:rPr lang="en-US" dirty="0" smtClean="0"/>
              <a:t>Local rotary club</a:t>
            </a:r>
          </a:p>
          <a:p>
            <a:r>
              <a:rPr lang="en-US" dirty="0" smtClean="0"/>
              <a:t>Pre-made letters on </a:t>
            </a:r>
            <a:r>
              <a:rPr lang="en-US" dirty="0" err="1" smtClean="0"/>
              <a:t>iugeb</a:t>
            </a:r>
            <a:r>
              <a:rPr lang="en-US" dirty="0" smtClean="0"/>
              <a:t> website</a:t>
            </a:r>
            <a:endParaRPr lang="en-US" dirty="0" smtClean="0"/>
          </a:p>
          <a:p>
            <a:r>
              <a:rPr lang="en-US" dirty="0" err="1" smtClean="0">
                <a:hlinkClick r:id="rId2"/>
              </a:rPr>
              <a:t>Facebook</a:t>
            </a:r>
            <a:r>
              <a:rPr lang="en-US" dirty="0" smtClean="0">
                <a:hlinkClick r:id="rId2"/>
              </a:rPr>
              <a:t> group</a:t>
            </a:r>
            <a:endParaRPr lang="en-US" dirty="0" smtClean="0"/>
          </a:p>
          <a:p>
            <a:r>
              <a:rPr lang="en-US" dirty="0" smtClean="0"/>
              <a:t>Participate in our fundraisers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solidFill>
                  <a:schemeClr val="bg1"/>
                </a:solidFill>
              </a:rPr>
              <a:t>Upcoming Fundraisers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September 25, 2010</a:t>
            </a:r>
          </a:p>
          <a:p>
            <a:pPr lvl="1"/>
            <a:r>
              <a:rPr lang="en-US" dirty="0" smtClean="0"/>
              <a:t>Canning at Brothers (9pm – 12am)</a:t>
            </a:r>
          </a:p>
          <a:p>
            <a:r>
              <a:rPr lang="en-US" dirty="0" smtClean="0"/>
              <a:t>October 2, 2010</a:t>
            </a:r>
          </a:p>
          <a:p>
            <a:pPr lvl="1"/>
            <a:r>
              <a:rPr lang="en-US" dirty="0" smtClean="0"/>
              <a:t>Canning at Brothers (9pm – 12am)</a:t>
            </a:r>
          </a:p>
          <a:p>
            <a:r>
              <a:rPr lang="en-US" dirty="0" smtClean="0"/>
              <a:t>October 5, 2010</a:t>
            </a:r>
          </a:p>
          <a:p>
            <a:pPr lvl="1"/>
            <a:r>
              <a:rPr lang="en-US" dirty="0" smtClean="0"/>
              <a:t>Noodles Dine-to-Donate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267575" y="0"/>
            <a:ext cx="1876425" cy="230188"/>
          </a:xfrm>
          <a:prstGeom prst="rect">
            <a:avLst/>
          </a:prstGeom>
        </p:spPr>
        <p:txBody>
          <a:bodyPr wrap="none">
            <a:spAutoFit/>
          </a:bodyPr>
          <a:lstStyle/>
          <a:p>
            <a:pPr>
              <a:defRPr/>
            </a:pPr>
            <a:r>
              <a:rPr lang="en-US" sz="900" dirty="0">
                <a:solidFill>
                  <a:schemeClr val="bg1">
                    <a:lumMod val="95000"/>
                  </a:schemeClr>
                </a:solidFill>
                <a:latin typeface="Arial" pitchFamily="34" charset="0"/>
                <a:cs typeface="Arial" pitchFamily="34" charset="0"/>
              </a:rPr>
              <a:t>Global Brigades, Inc. Copyright 2009</a:t>
            </a:r>
          </a:p>
        </p:txBody>
      </p:sp>
      <p:sp>
        <p:nvSpPr>
          <p:cNvPr id="24579" name="Title 1"/>
          <p:cNvSpPr>
            <a:spLocks noGrp="1"/>
          </p:cNvSpPr>
          <p:nvPr>
            <p:ph type="title"/>
          </p:nvPr>
        </p:nvSpPr>
        <p:spPr>
          <a:xfrm>
            <a:off x="457200" y="427038"/>
            <a:ext cx="8229600" cy="563562"/>
          </a:xfrm>
        </p:spPr>
        <p:txBody>
          <a:bodyPr/>
          <a:lstStyle/>
          <a:p>
            <a:pPr algn="l" eaLnBrk="1" hangingPunct="1"/>
            <a:r>
              <a:rPr lang="en-US" sz="3800" b="1" smtClean="0">
                <a:solidFill>
                  <a:schemeClr val="bg1"/>
                </a:solidFill>
                <a:latin typeface="Arial" charset="0"/>
                <a:cs typeface="Arial" charset="0"/>
              </a:rPr>
              <a:t>NEXT STEPS</a:t>
            </a:r>
          </a:p>
        </p:txBody>
      </p:sp>
      <p:pic>
        <p:nvPicPr>
          <p:cNvPr id="24580" name="Picture 10" descr="Globe w Tag - Honduras Landscape copy.jpg"/>
          <p:cNvPicPr>
            <a:picLocks noChangeAspect="1"/>
          </p:cNvPicPr>
          <p:nvPr/>
        </p:nvPicPr>
        <p:blipFill>
          <a:blip r:embed="rId3" cstate="print"/>
          <a:srcRect/>
          <a:stretch>
            <a:fillRect/>
          </a:stretch>
        </p:blipFill>
        <p:spPr bwMode="auto">
          <a:xfrm>
            <a:off x="5691116" y="2909579"/>
            <a:ext cx="2514600" cy="2549525"/>
          </a:xfrm>
          <a:prstGeom prst="rect">
            <a:avLst/>
          </a:prstGeom>
          <a:noFill/>
          <a:ln w="9525">
            <a:noFill/>
            <a:miter lim="800000"/>
            <a:headEnd/>
            <a:tailEnd/>
          </a:ln>
        </p:spPr>
      </p:pic>
      <p:sp>
        <p:nvSpPr>
          <p:cNvPr id="23558" name="TextBox 10"/>
          <p:cNvSpPr txBox="1">
            <a:spLocks noChangeArrowheads="1"/>
          </p:cNvSpPr>
          <p:nvPr/>
        </p:nvSpPr>
        <p:spPr bwMode="auto">
          <a:xfrm>
            <a:off x="304800" y="1371600"/>
            <a:ext cx="7162800" cy="1477328"/>
          </a:xfrm>
          <a:prstGeom prst="rect">
            <a:avLst/>
          </a:prstGeom>
          <a:noFill/>
          <a:ln w="9525">
            <a:noFill/>
            <a:miter lim="800000"/>
            <a:headEnd/>
            <a:tailEnd/>
          </a:ln>
        </p:spPr>
        <p:txBody>
          <a:bodyPr wrap="square">
            <a:spAutoFit/>
          </a:bodyPr>
          <a:lstStyle/>
          <a:p>
            <a:pPr marL="342900" indent="-342900">
              <a:defRPr/>
            </a:pPr>
            <a:endParaRPr lang="en-US" dirty="0" smtClean="0">
              <a:solidFill>
                <a:schemeClr val="bg2">
                  <a:lumMod val="10000"/>
                </a:schemeClr>
              </a:solidFill>
              <a:latin typeface="+mn-lt"/>
              <a:cs typeface="Arial" pitchFamily="34" charset="0"/>
            </a:endParaRPr>
          </a:p>
          <a:p>
            <a:pPr marL="342900" indent="-342900">
              <a:buAutoNum type="arabicPeriod"/>
              <a:defRPr/>
            </a:pPr>
            <a:r>
              <a:rPr lang="en-US" dirty="0" smtClean="0">
                <a:solidFill>
                  <a:schemeClr val="bg2">
                    <a:lumMod val="10000"/>
                  </a:schemeClr>
                </a:solidFill>
                <a:latin typeface="+mn-lt"/>
                <a:cs typeface="Arial" pitchFamily="34" charset="0"/>
              </a:rPr>
              <a:t>Fill out membership application</a:t>
            </a:r>
          </a:p>
          <a:p>
            <a:pPr marL="342900" indent="-342900">
              <a:defRPr/>
            </a:pPr>
            <a:r>
              <a:rPr lang="en-US" dirty="0" smtClean="0">
                <a:solidFill>
                  <a:schemeClr val="bg2">
                    <a:lumMod val="10000"/>
                  </a:schemeClr>
                </a:solidFill>
                <a:latin typeface="+mn-lt"/>
                <a:cs typeface="Arial" pitchFamily="34" charset="0"/>
              </a:rPr>
              <a:t>2. 	Deadline for website registration – </a:t>
            </a:r>
            <a:r>
              <a:rPr lang="en-US" dirty="0" smtClean="0">
                <a:solidFill>
                  <a:schemeClr val="bg2">
                    <a:lumMod val="10000"/>
                  </a:schemeClr>
                </a:solidFill>
                <a:latin typeface="+mn-lt"/>
                <a:cs typeface="Arial" pitchFamily="34" charset="0"/>
              </a:rPr>
              <a:t>October 13, </a:t>
            </a:r>
            <a:r>
              <a:rPr lang="en-US" dirty="0" smtClean="0">
                <a:solidFill>
                  <a:schemeClr val="bg2">
                    <a:lumMod val="10000"/>
                  </a:schemeClr>
                </a:solidFill>
                <a:latin typeface="+mn-lt"/>
                <a:cs typeface="Arial" pitchFamily="34" charset="0"/>
              </a:rPr>
              <a:t>5:00 PM</a:t>
            </a:r>
          </a:p>
          <a:p>
            <a:pPr marL="342900" indent="-342900">
              <a:buFontTx/>
              <a:buAutoNum type="arabicPeriod" startAt="3"/>
              <a:defRPr/>
            </a:pPr>
            <a:r>
              <a:rPr lang="en-US" dirty="0" smtClean="0">
                <a:solidFill>
                  <a:schemeClr val="bg2">
                    <a:lumMod val="10000"/>
                  </a:schemeClr>
                </a:solidFill>
                <a:latin typeface="+mn-lt"/>
                <a:cs typeface="Arial" pitchFamily="34" charset="0"/>
              </a:rPr>
              <a:t>Make </a:t>
            </a:r>
            <a:r>
              <a:rPr lang="en-US" dirty="0" smtClean="0">
                <a:solidFill>
                  <a:schemeClr val="bg2">
                    <a:lumMod val="10000"/>
                  </a:schemeClr>
                </a:solidFill>
                <a:latin typeface="+mn-lt"/>
                <a:cs typeface="Arial" pitchFamily="34" charset="0"/>
              </a:rPr>
              <a:t>a $</a:t>
            </a:r>
            <a:r>
              <a:rPr lang="en-US" dirty="0" smtClean="0">
                <a:solidFill>
                  <a:schemeClr val="bg2">
                    <a:lumMod val="10000"/>
                  </a:schemeClr>
                </a:solidFill>
                <a:latin typeface="+mn-lt"/>
                <a:cs typeface="Arial" pitchFamily="34" charset="0"/>
              </a:rPr>
              <a:t>250 </a:t>
            </a:r>
            <a:r>
              <a:rPr lang="en-US" dirty="0" smtClean="0">
                <a:solidFill>
                  <a:schemeClr val="bg2">
                    <a:lumMod val="10000"/>
                  </a:schemeClr>
                </a:solidFill>
                <a:latin typeface="+mn-lt"/>
                <a:cs typeface="Arial" pitchFamily="34" charset="0"/>
              </a:rPr>
              <a:t>deposit by </a:t>
            </a:r>
            <a:r>
              <a:rPr lang="en-US" dirty="0" smtClean="0">
                <a:solidFill>
                  <a:schemeClr val="bg2">
                    <a:lumMod val="10000"/>
                  </a:schemeClr>
                </a:solidFill>
                <a:latin typeface="+mn-lt"/>
                <a:cs typeface="Arial" pitchFamily="34" charset="0"/>
              </a:rPr>
              <a:t>October 13</a:t>
            </a:r>
            <a:r>
              <a:rPr lang="en-US" baseline="30000" dirty="0" smtClean="0">
                <a:solidFill>
                  <a:schemeClr val="bg2">
                    <a:lumMod val="10000"/>
                  </a:schemeClr>
                </a:solidFill>
                <a:latin typeface="+mn-lt"/>
                <a:cs typeface="Arial" pitchFamily="34" charset="0"/>
              </a:rPr>
              <a:t>th</a:t>
            </a:r>
            <a:r>
              <a:rPr lang="en-US" dirty="0" smtClean="0">
                <a:solidFill>
                  <a:schemeClr val="bg2">
                    <a:lumMod val="10000"/>
                  </a:schemeClr>
                </a:solidFill>
                <a:latin typeface="+mn-lt"/>
                <a:cs typeface="Arial" pitchFamily="34" charset="0"/>
              </a:rPr>
              <a:t> deadline</a:t>
            </a:r>
            <a:endParaRPr lang="en-US" dirty="0" smtClean="0">
              <a:solidFill>
                <a:schemeClr val="bg2">
                  <a:lumMod val="10000"/>
                </a:schemeClr>
              </a:solidFill>
              <a:latin typeface="+mn-lt"/>
              <a:cs typeface="Arial" pitchFamily="34" charset="0"/>
            </a:endParaRPr>
          </a:p>
          <a:p>
            <a:pPr marL="342900" indent="-342900">
              <a:defRPr/>
            </a:pPr>
            <a:r>
              <a:rPr lang="en-US" dirty="0">
                <a:solidFill>
                  <a:schemeClr val="bg2">
                    <a:lumMod val="10000"/>
                  </a:schemeClr>
                </a:solidFill>
                <a:latin typeface="+mn-lt"/>
                <a:cs typeface="Arial" pitchFamily="34" charset="0"/>
              </a:rPr>
              <a:t>	</a:t>
            </a:r>
          </a:p>
        </p:txBody>
      </p:sp>
      <p:pic>
        <p:nvPicPr>
          <p:cNvPr id="24583" name="Picture 6" descr="Medical for Light Bkgds copy.jpg"/>
          <p:cNvPicPr>
            <a:picLocks noChangeAspect="1"/>
          </p:cNvPicPr>
          <p:nvPr/>
        </p:nvPicPr>
        <p:blipFill>
          <a:blip r:embed="rId4" cstate="print"/>
          <a:srcRect/>
          <a:stretch>
            <a:fillRect/>
          </a:stretch>
        </p:blipFill>
        <p:spPr bwMode="auto">
          <a:xfrm>
            <a:off x="7696200" y="6080125"/>
            <a:ext cx="1447800" cy="77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1" descr="Brigades Definition New_edited-1.jpg"/>
          <p:cNvPicPr>
            <a:picLocks noChangeAspect="1"/>
          </p:cNvPicPr>
          <p:nvPr/>
        </p:nvPicPr>
        <p:blipFill>
          <a:blip r:embed="rId3" cstate="print"/>
          <a:srcRect l="15254" t="11864" r="13559" b="15254"/>
          <a:stretch>
            <a:fillRect/>
          </a:stretch>
        </p:blipFill>
        <p:spPr bwMode="auto">
          <a:xfrm>
            <a:off x="3581400" y="1828800"/>
            <a:ext cx="4800600" cy="3276600"/>
          </a:xfrm>
          <a:prstGeom prst="rect">
            <a:avLst/>
          </a:prstGeom>
          <a:noFill/>
          <a:ln w="9525">
            <a:noFill/>
            <a:miter lim="800000"/>
            <a:headEnd/>
            <a:tailEnd/>
          </a:ln>
        </p:spPr>
      </p:pic>
      <p:sp>
        <p:nvSpPr>
          <p:cNvPr id="6147" name="Title 1"/>
          <p:cNvSpPr>
            <a:spLocks noGrp="1"/>
          </p:cNvSpPr>
          <p:nvPr>
            <p:ph type="title"/>
          </p:nvPr>
        </p:nvSpPr>
        <p:spPr>
          <a:xfrm>
            <a:off x="457200" y="427038"/>
            <a:ext cx="8229600" cy="563562"/>
          </a:xfrm>
        </p:spPr>
        <p:txBody>
          <a:bodyPr/>
          <a:lstStyle/>
          <a:p>
            <a:pPr algn="l" eaLnBrk="1" hangingPunct="1"/>
            <a:r>
              <a:rPr lang="en-US" sz="3800" b="1" smtClean="0">
                <a:solidFill>
                  <a:schemeClr val="bg1"/>
                </a:solidFill>
                <a:latin typeface="Arial" charset="0"/>
                <a:cs typeface="Arial" charset="0"/>
              </a:rPr>
              <a:t>BRIGADES DEFINITION</a:t>
            </a:r>
          </a:p>
        </p:txBody>
      </p:sp>
      <p:pic>
        <p:nvPicPr>
          <p:cNvPr id="6148" name="Picture 10" descr="Globe w Tag - Honduras Landscape copy.jpg"/>
          <p:cNvPicPr>
            <a:picLocks noChangeAspect="1"/>
          </p:cNvPicPr>
          <p:nvPr/>
        </p:nvPicPr>
        <p:blipFill>
          <a:blip r:embed="rId4" cstate="print"/>
          <a:srcRect/>
          <a:stretch>
            <a:fillRect/>
          </a:stretch>
        </p:blipFill>
        <p:spPr bwMode="auto">
          <a:xfrm>
            <a:off x="533400" y="1752600"/>
            <a:ext cx="3081338" cy="3124200"/>
          </a:xfrm>
          <a:prstGeom prst="rect">
            <a:avLst/>
          </a:prstGeom>
          <a:noFill/>
          <a:ln w="9525">
            <a:noFill/>
            <a:miter lim="800000"/>
            <a:headEnd/>
            <a:tailEnd/>
          </a:ln>
        </p:spPr>
      </p:pic>
      <p:sp>
        <p:nvSpPr>
          <p:cNvPr id="5" name="Rectangle 4"/>
          <p:cNvSpPr/>
          <p:nvPr/>
        </p:nvSpPr>
        <p:spPr>
          <a:xfrm>
            <a:off x="7162800" y="0"/>
            <a:ext cx="1876425" cy="230188"/>
          </a:xfrm>
          <a:prstGeom prst="rect">
            <a:avLst/>
          </a:prstGeom>
        </p:spPr>
        <p:txBody>
          <a:bodyPr wrap="none">
            <a:spAutoFit/>
          </a:bodyPr>
          <a:lstStyle/>
          <a:p>
            <a:pPr>
              <a:defRPr/>
            </a:pPr>
            <a:r>
              <a:rPr lang="en-US" sz="900" dirty="0">
                <a:solidFill>
                  <a:schemeClr val="bg1">
                    <a:lumMod val="95000"/>
                  </a:schemeClr>
                </a:solidFill>
              </a:rPr>
              <a:t>Global Brigades, Inc. Copyright 2009</a:t>
            </a:r>
          </a:p>
        </p:txBody>
      </p:sp>
      <p:pic>
        <p:nvPicPr>
          <p:cNvPr id="6150" name="Picture 6" descr="Medical for Light Bkgds copy.jpg"/>
          <p:cNvPicPr>
            <a:picLocks noChangeAspect="1"/>
          </p:cNvPicPr>
          <p:nvPr/>
        </p:nvPicPr>
        <p:blipFill>
          <a:blip r:embed="rId5" cstate="print"/>
          <a:srcRect/>
          <a:stretch>
            <a:fillRect/>
          </a:stretch>
        </p:blipFill>
        <p:spPr bwMode="auto">
          <a:xfrm>
            <a:off x="7696200" y="6080125"/>
            <a:ext cx="1447800" cy="77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9" descr="Globe w Tag - Honduras Landscape copy.jpg"/>
          <p:cNvPicPr>
            <a:picLocks noChangeAspect="1"/>
          </p:cNvPicPr>
          <p:nvPr/>
        </p:nvPicPr>
        <p:blipFill>
          <a:blip r:embed="rId3" cstate="print"/>
          <a:srcRect/>
          <a:stretch>
            <a:fillRect/>
          </a:stretch>
        </p:blipFill>
        <p:spPr bwMode="auto">
          <a:xfrm>
            <a:off x="1600200" y="685800"/>
            <a:ext cx="4959350" cy="5029200"/>
          </a:xfrm>
          <a:prstGeom prst="rect">
            <a:avLst/>
          </a:prstGeom>
          <a:noFill/>
          <a:ln w="9525">
            <a:noFill/>
            <a:miter lim="800000"/>
            <a:headEnd/>
            <a:tailEnd/>
          </a:ln>
        </p:spPr>
      </p:pic>
      <p:sp>
        <p:nvSpPr>
          <p:cNvPr id="27651" name="TextBox 2"/>
          <p:cNvSpPr txBox="1">
            <a:spLocks noChangeArrowheads="1"/>
          </p:cNvSpPr>
          <p:nvPr/>
        </p:nvSpPr>
        <p:spPr bwMode="auto">
          <a:xfrm>
            <a:off x="4919663" y="4292600"/>
            <a:ext cx="3264420" cy="584775"/>
          </a:xfrm>
          <a:prstGeom prst="rect">
            <a:avLst/>
          </a:prstGeom>
          <a:noFill/>
          <a:ln w="9525">
            <a:noFill/>
            <a:miter lim="800000"/>
            <a:headEnd/>
            <a:tailEnd/>
          </a:ln>
        </p:spPr>
        <p:txBody>
          <a:bodyPr wrap="none">
            <a:spAutoFit/>
          </a:bodyPr>
          <a:lstStyle/>
          <a:p>
            <a:r>
              <a:rPr lang="en-US" sz="3200" b="1" dirty="0" smtClean="0">
                <a:latin typeface="Calibri" pitchFamily="34" charset="0"/>
              </a:rPr>
              <a:t>Iugeb.weebly.com</a:t>
            </a:r>
            <a:endParaRPr lang="en-US" sz="2400" dirty="0">
              <a:latin typeface="Calibri" pitchFamily="34" charset="0"/>
            </a:endParaRPr>
          </a:p>
        </p:txBody>
      </p:sp>
      <p:sp>
        <p:nvSpPr>
          <p:cNvPr id="27652" name="Text Box 2"/>
          <p:cNvSpPr txBox="1">
            <a:spLocks noChangeArrowheads="1"/>
          </p:cNvSpPr>
          <p:nvPr/>
        </p:nvSpPr>
        <p:spPr bwMode="auto">
          <a:xfrm>
            <a:off x="76200" y="6337300"/>
            <a:ext cx="7315200" cy="368300"/>
          </a:xfrm>
          <a:prstGeom prst="rect">
            <a:avLst/>
          </a:prstGeom>
          <a:noFill/>
          <a:ln w="9525">
            <a:noFill/>
            <a:miter lim="800000"/>
            <a:headEnd/>
            <a:tailEnd/>
          </a:ln>
        </p:spPr>
        <p:txBody>
          <a:bodyPr/>
          <a:lstStyle/>
          <a:p>
            <a:pPr algn="ctr">
              <a:lnSpc>
                <a:spcPts val="800"/>
              </a:lnSpc>
              <a:spcAft>
                <a:spcPts val="1000"/>
              </a:spcAft>
            </a:pPr>
            <a:r>
              <a:rPr lang="en-US" sz="1200">
                <a:solidFill>
                  <a:srgbClr val="2F2F2F"/>
                </a:solidFill>
                <a:latin typeface="Calibri" pitchFamily="34" charset="0"/>
              </a:rPr>
              <a:t>ARCHITECTURE.BUSINESS.DENTAL.ENVIRONMENT.LAW.MEDICAL.MICROFINANCE.PUBLIC</a:t>
            </a:r>
            <a:r>
              <a:rPr lang="en-US" sz="100">
                <a:solidFill>
                  <a:srgbClr val="2F2F2F"/>
                </a:solidFill>
                <a:latin typeface="Calibri" pitchFamily="34" charset="0"/>
              </a:rPr>
              <a:t> </a:t>
            </a:r>
            <a:r>
              <a:rPr lang="en-US" sz="1200">
                <a:solidFill>
                  <a:srgbClr val="2F2F2F"/>
                </a:solidFill>
                <a:latin typeface="Calibri" pitchFamily="34" charset="0"/>
              </a:rPr>
              <a:t>HEALTH.WATER</a:t>
            </a:r>
          </a:p>
          <a:p>
            <a:pPr algn="ctr">
              <a:spcAft>
                <a:spcPts val="1000"/>
              </a:spcAft>
            </a:pPr>
            <a:endParaRPr lang="en-US" sz="1200">
              <a:solidFill>
                <a:srgbClr val="2F2F2F"/>
              </a:solidFill>
              <a:latin typeface="Calibri" pitchFamily="34" charset="0"/>
            </a:endParaRPr>
          </a:p>
          <a:p>
            <a:endParaRPr lang="en-US" sz="1200">
              <a:solidFill>
                <a:srgbClr val="2F2F2F"/>
              </a:solidFill>
            </a:endParaRPr>
          </a:p>
        </p:txBody>
      </p:sp>
      <p:sp>
        <p:nvSpPr>
          <p:cNvPr id="7" name="Rectangle 6"/>
          <p:cNvSpPr/>
          <p:nvPr/>
        </p:nvSpPr>
        <p:spPr>
          <a:xfrm>
            <a:off x="685800" y="6497638"/>
            <a:ext cx="5867400" cy="195262"/>
          </a:xfrm>
          <a:prstGeom prst="rect">
            <a:avLst/>
          </a:prstGeom>
          <a:noFill/>
        </p:spPr>
        <p:txBody>
          <a:bodyPr>
            <a:spAutoFit/>
          </a:bodyPr>
          <a:lstStyle/>
          <a:p>
            <a:pPr algn="ctr">
              <a:lnSpc>
                <a:spcPts val="800"/>
              </a:lnSpc>
              <a:spcAft>
                <a:spcPts val="1000"/>
              </a:spcAft>
              <a:defRPr/>
            </a:pPr>
            <a:r>
              <a:rPr lang="en-US" sz="1000" spc="250" dirty="0">
                <a:latin typeface="Calibri" pitchFamily="34" charset="0"/>
                <a:cs typeface="Arial" pitchFamily="34" charset="0"/>
              </a:rPr>
              <a:t>www.globalbrigades.org</a:t>
            </a:r>
            <a:endParaRPr lang="en-US" sz="1000" dirty="0">
              <a:latin typeface="Calibri" pitchFamily="34" charset="0"/>
              <a:cs typeface="Arial" pitchFamily="34" charset="0"/>
            </a:endParaRPr>
          </a:p>
        </p:txBody>
      </p:sp>
      <p:pic>
        <p:nvPicPr>
          <p:cNvPr id="27654" name="Picture 6" descr="Medical for Light Bkgds copy.jpg"/>
          <p:cNvPicPr>
            <a:picLocks noChangeAspect="1"/>
          </p:cNvPicPr>
          <p:nvPr/>
        </p:nvPicPr>
        <p:blipFill>
          <a:blip r:embed="rId4" cstate="print"/>
          <a:srcRect/>
          <a:stretch>
            <a:fillRect/>
          </a:stretch>
        </p:blipFill>
        <p:spPr bwMode="auto">
          <a:xfrm>
            <a:off x="7696200" y="6080125"/>
            <a:ext cx="1447800" cy="77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427038"/>
            <a:ext cx="8229600" cy="563562"/>
          </a:xfrm>
        </p:spPr>
        <p:txBody>
          <a:bodyPr/>
          <a:lstStyle/>
          <a:p>
            <a:pPr algn="l" eaLnBrk="1" hangingPunct="1"/>
            <a:r>
              <a:rPr lang="en-US" sz="3800" b="1" smtClean="0">
                <a:solidFill>
                  <a:schemeClr val="bg1"/>
                </a:solidFill>
                <a:latin typeface="Arial" charset="0"/>
                <a:cs typeface="Arial" charset="0"/>
              </a:rPr>
              <a:t>OUR VISION</a:t>
            </a:r>
          </a:p>
        </p:txBody>
      </p:sp>
      <p:pic>
        <p:nvPicPr>
          <p:cNvPr id="7171" name="Picture 10" descr="Globe.png"/>
          <p:cNvPicPr>
            <a:picLocks noChangeAspect="1"/>
          </p:cNvPicPr>
          <p:nvPr/>
        </p:nvPicPr>
        <p:blipFill>
          <a:blip r:embed="rId3" cstate="print"/>
          <a:srcRect/>
          <a:stretch>
            <a:fillRect/>
          </a:stretch>
        </p:blipFill>
        <p:spPr bwMode="auto">
          <a:xfrm>
            <a:off x="533400" y="1676400"/>
            <a:ext cx="401638" cy="438150"/>
          </a:xfrm>
          <a:prstGeom prst="rect">
            <a:avLst/>
          </a:prstGeom>
          <a:noFill/>
          <a:ln w="9525">
            <a:noFill/>
            <a:miter lim="800000"/>
            <a:headEnd/>
            <a:tailEnd/>
          </a:ln>
        </p:spPr>
      </p:pic>
      <p:pic>
        <p:nvPicPr>
          <p:cNvPr id="7172" name="Picture 11" descr="Globe.png"/>
          <p:cNvPicPr>
            <a:picLocks noChangeAspect="1"/>
          </p:cNvPicPr>
          <p:nvPr/>
        </p:nvPicPr>
        <p:blipFill>
          <a:blip r:embed="rId3" cstate="print"/>
          <a:srcRect/>
          <a:stretch>
            <a:fillRect/>
          </a:stretch>
        </p:blipFill>
        <p:spPr bwMode="auto">
          <a:xfrm>
            <a:off x="533400" y="4114800"/>
            <a:ext cx="401638" cy="438150"/>
          </a:xfrm>
          <a:prstGeom prst="rect">
            <a:avLst/>
          </a:prstGeom>
          <a:noFill/>
          <a:ln w="9525">
            <a:noFill/>
            <a:miter lim="800000"/>
            <a:headEnd/>
            <a:tailEnd/>
          </a:ln>
        </p:spPr>
      </p:pic>
      <p:sp>
        <p:nvSpPr>
          <p:cNvPr id="9" name="Rectangle 8"/>
          <p:cNvSpPr/>
          <p:nvPr/>
        </p:nvSpPr>
        <p:spPr>
          <a:xfrm>
            <a:off x="1066800" y="3944938"/>
            <a:ext cx="6858000" cy="1846659"/>
          </a:xfrm>
          <a:prstGeom prst="rect">
            <a:avLst/>
          </a:prstGeom>
        </p:spPr>
        <p:txBody>
          <a:bodyPr>
            <a:spAutoFit/>
          </a:bodyPr>
          <a:lstStyle/>
          <a:p>
            <a:pPr fontAlgn="auto">
              <a:spcBef>
                <a:spcPts val="0"/>
              </a:spcBef>
              <a:spcAft>
                <a:spcPts val="0"/>
              </a:spcAft>
              <a:defRPr/>
            </a:pPr>
            <a:r>
              <a:rPr lang="en-US" sz="2400" b="1" dirty="0">
                <a:solidFill>
                  <a:schemeClr val="tx1">
                    <a:lumMod val="85000"/>
                    <a:lumOff val="15000"/>
                  </a:schemeClr>
                </a:solidFill>
                <a:latin typeface="+mj-lt"/>
              </a:rPr>
              <a:t>VISION-On our campus</a:t>
            </a:r>
          </a:p>
          <a:p>
            <a:pPr fontAlgn="auto">
              <a:spcBef>
                <a:spcPts val="0"/>
              </a:spcBef>
              <a:spcAft>
                <a:spcPts val="0"/>
              </a:spcAft>
              <a:defRPr/>
            </a:pPr>
            <a:r>
              <a:rPr lang="en-US" sz="2400" dirty="0">
                <a:latin typeface="+mj-lt"/>
              </a:rPr>
              <a:t>To create </a:t>
            </a:r>
            <a:r>
              <a:rPr lang="en-US" sz="2400" dirty="0" smtClean="0">
                <a:latin typeface="+mj-lt"/>
              </a:rPr>
              <a:t>a well rounded, multidisciplinary </a:t>
            </a:r>
            <a:r>
              <a:rPr lang="en-US" sz="2400" dirty="0">
                <a:latin typeface="+mj-lt"/>
              </a:rPr>
              <a:t>student-run </a:t>
            </a:r>
            <a:r>
              <a:rPr lang="en-US" sz="2400" dirty="0" smtClean="0">
                <a:latin typeface="+mj-lt"/>
              </a:rPr>
              <a:t> </a:t>
            </a:r>
            <a:r>
              <a:rPr lang="en-US" sz="2400" dirty="0">
                <a:latin typeface="+mj-lt"/>
              </a:rPr>
              <a:t>club dedicated to providing sustainable development solutions in Honduras and Panama</a:t>
            </a:r>
            <a:r>
              <a:rPr lang="en-US" b="1" dirty="0">
                <a:solidFill>
                  <a:schemeClr val="tx1">
                    <a:lumMod val="75000"/>
                    <a:lumOff val="25000"/>
                  </a:schemeClr>
                </a:solidFill>
              </a:rPr>
              <a:t/>
            </a:r>
            <a:br>
              <a:rPr lang="en-US" b="1" dirty="0">
                <a:solidFill>
                  <a:schemeClr val="tx1">
                    <a:lumMod val="75000"/>
                    <a:lumOff val="25000"/>
                  </a:schemeClr>
                </a:solidFill>
              </a:rPr>
            </a:br>
            <a:endParaRPr lang="en-US" b="1" dirty="0">
              <a:solidFill>
                <a:schemeClr val="tx1">
                  <a:lumMod val="75000"/>
                  <a:lumOff val="25000"/>
                </a:schemeClr>
              </a:solidFill>
            </a:endParaRPr>
          </a:p>
        </p:txBody>
      </p:sp>
      <p:sp>
        <p:nvSpPr>
          <p:cNvPr id="10" name="Rectangle 9"/>
          <p:cNvSpPr/>
          <p:nvPr/>
        </p:nvSpPr>
        <p:spPr>
          <a:xfrm>
            <a:off x="1143000" y="1524000"/>
            <a:ext cx="4800600" cy="1570038"/>
          </a:xfrm>
          <a:prstGeom prst="rect">
            <a:avLst/>
          </a:prstGeom>
        </p:spPr>
        <p:txBody>
          <a:bodyPr>
            <a:spAutoFit/>
          </a:bodyPr>
          <a:lstStyle/>
          <a:p>
            <a:pPr fontAlgn="auto">
              <a:spcBef>
                <a:spcPts val="0"/>
              </a:spcBef>
              <a:spcAft>
                <a:spcPts val="0"/>
              </a:spcAft>
              <a:defRPr/>
            </a:pPr>
            <a:r>
              <a:rPr lang="en-US" sz="2400" b="1" dirty="0">
                <a:solidFill>
                  <a:srgbClr val="2F2F2F"/>
                </a:solidFill>
                <a:latin typeface="+mj-lt"/>
              </a:rPr>
              <a:t>VISION-International</a:t>
            </a:r>
            <a:r>
              <a:rPr lang="en-US" sz="2400" dirty="0">
                <a:latin typeface="+mj-lt"/>
              </a:rPr>
              <a:t/>
            </a:r>
            <a:br>
              <a:rPr lang="en-US" sz="2400" dirty="0">
                <a:latin typeface="+mj-lt"/>
              </a:rPr>
            </a:br>
            <a:r>
              <a:rPr lang="en-US" sz="2400" dirty="0">
                <a:latin typeface="+mj-lt"/>
              </a:rPr>
              <a:t>To create the world’s largest student-led movement for international sustainable development</a:t>
            </a:r>
          </a:p>
        </p:txBody>
      </p:sp>
      <p:pic>
        <p:nvPicPr>
          <p:cNvPr id="7175" name="Picture 10" descr="Globe w Tag - Honduras Landscape copy.jpg"/>
          <p:cNvPicPr>
            <a:picLocks noChangeAspect="1"/>
          </p:cNvPicPr>
          <p:nvPr/>
        </p:nvPicPr>
        <p:blipFill>
          <a:blip r:embed="rId4" cstate="print"/>
          <a:srcRect/>
          <a:stretch>
            <a:fillRect/>
          </a:stretch>
        </p:blipFill>
        <p:spPr bwMode="auto">
          <a:xfrm>
            <a:off x="5980113" y="1371600"/>
            <a:ext cx="2630487" cy="2667000"/>
          </a:xfrm>
          <a:prstGeom prst="rect">
            <a:avLst/>
          </a:prstGeom>
          <a:noFill/>
          <a:ln w="9525">
            <a:noFill/>
            <a:miter lim="800000"/>
            <a:headEnd/>
            <a:tailEnd/>
          </a:ln>
        </p:spPr>
      </p:pic>
      <p:pic>
        <p:nvPicPr>
          <p:cNvPr id="7176" name="Picture 6" descr="Medical for Light Bkgds copy.jpg"/>
          <p:cNvPicPr>
            <a:picLocks noChangeAspect="1"/>
          </p:cNvPicPr>
          <p:nvPr/>
        </p:nvPicPr>
        <p:blipFill>
          <a:blip r:embed="rId5" cstate="print"/>
          <a:srcRect/>
          <a:stretch>
            <a:fillRect/>
          </a:stretch>
        </p:blipFill>
        <p:spPr bwMode="auto">
          <a:xfrm>
            <a:off x="7696200" y="6080125"/>
            <a:ext cx="1447800" cy="77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descr="Central America Heading copy.jpg"/>
          <p:cNvPicPr>
            <a:picLocks noChangeAspect="1"/>
          </p:cNvPicPr>
          <p:nvPr/>
        </p:nvPicPr>
        <p:blipFill>
          <a:blip r:embed="rId3" cstate="print"/>
          <a:srcRect/>
          <a:stretch>
            <a:fillRect/>
          </a:stretch>
        </p:blipFill>
        <p:spPr bwMode="auto">
          <a:xfrm>
            <a:off x="0" y="0"/>
            <a:ext cx="9144000" cy="854075"/>
          </a:xfrm>
          <a:prstGeom prst="rect">
            <a:avLst/>
          </a:prstGeom>
          <a:noFill/>
          <a:ln w="9525">
            <a:noFill/>
            <a:miter lim="800000"/>
            <a:headEnd/>
            <a:tailEnd/>
          </a:ln>
        </p:spPr>
      </p:pic>
      <p:sp>
        <p:nvSpPr>
          <p:cNvPr id="17" name="Rectangle 16"/>
          <p:cNvSpPr/>
          <p:nvPr/>
        </p:nvSpPr>
        <p:spPr>
          <a:xfrm>
            <a:off x="7162800" y="0"/>
            <a:ext cx="1874838" cy="230188"/>
          </a:xfrm>
          <a:prstGeom prst="rect">
            <a:avLst/>
          </a:prstGeom>
        </p:spPr>
        <p:txBody>
          <a:bodyPr wrap="none">
            <a:spAutoFit/>
          </a:bodyPr>
          <a:lstStyle/>
          <a:p>
            <a:pPr>
              <a:defRPr/>
            </a:pPr>
            <a:r>
              <a:rPr lang="en-US" sz="900" dirty="0">
                <a:solidFill>
                  <a:schemeClr val="bg1">
                    <a:lumMod val="95000"/>
                  </a:schemeClr>
                </a:solidFill>
              </a:rPr>
              <a:t>Global Brigades, Inc. Copyright 2009</a:t>
            </a:r>
          </a:p>
        </p:txBody>
      </p:sp>
      <p:pic>
        <p:nvPicPr>
          <p:cNvPr id="11268" name="Picture 6" descr="Slide 4 - GBB Central America Outline.jpg"/>
          <p:cNvPicPr>
            <a:picLocks noChangeAspect="1"/>
          </p:cNvPicPr>
          <p:nvPr/>
        </p:nvPicPr>
        <p:blipFill>
          <a:blip r:embed="rId4" cstate="print"/>
          <a:srcRect/>
          <a:stretch>
            <a:fillRect/>
          </a:stretch>
        </p:blipFill>
        <p:spPr bwMode="auto">
          <a:xfrm>
            <a:off x="381000" y="2057400"/>
            <a:ext cx="4343400" cy="3905250"/>
          </a:xfrm>
          <a:prstGeom prst="rect">
            <a:avLst/>
          </a:prstGeom>
          <a:noFill/>
          <a:ln w="9525">
            <a:noFill/>
            <a:miter lim="800000"/>
            <a:headEnd/>
            <a:tailEnd/>
          </a:ln>
        </p:spPr>
      </p:pic>
      <p:sp>
        <p:nvSpPr>
          <p:cNvPr id="11269" name="TextBox 7"/>
          <p:cNvSpPr txBox="1">
            <a:spLocks noChangeArrowheads="1"/>
          </p:cNvSpPr>
          <p:nvPr/>
        </p:nvSpPr>
        <p:spPr bwMode="auto">
          <a:xfrm>
            <a:off x="4953000" y="2039938"/>
            <a:ext cx="3908425" cy="3959225"/>
          </a:xfrm>
          <a:prstGeom prst="rect">
            <a:avLst/>
          </a:prstGeom>
          <a:noFill/>
          <a:ln w="9525">
            <a:noFill/>
            <a:miter lim="800000"/>
            <a:headEnd/>
            <a:tailEnd/>
          </a:ln>
        </p:spPr>
        <p:txBody>
          <a:bodyPr>
            <a:spAutoFit/>
          </a:bodyPr>
          <a:lstStyle/>
          <a:p>
            <a:pPr>
              <a:defRPr/>
            </a:pPr>
            <a:r>
              <a:rPr lang="en-US" dirty="0">
                <a:solidFill>
                  <a:srgbClr val="2F2F2F"/>
                </a:solidFill>
                <a:latin typeface="+mj-lt"/>
                <a:cs typeface="Arial" pitchFamily="34" charset="0"/>
              </a:rPr>
              <a:t>Typical family income is less than </a:t>
            </a:r>
          </a:p>
          <a:p>
            <a:pPr>
              <a:defRPr/>
            </a:pPr>
            <a:r>
              <a:rPr lang="en-US" dirty="0">
                <a:solidFill>
                  <a:srgbClr val="0154A6"/>
                </a:solidFill>
                <a:latin typeface="+mj-lt"/>
                <a:cs typeface="Arial" pitchFamily="34" charset="0"/>
              </a:rPr>
              <a:t>$2 per day</a:t>
            </a:r>
          </a:p>
          <a:p>
            <a:pPr>
              <a:lnSpc>
                <a:spcPts val="1600"/>
              </a:lnSpc>
              <a:defRPr/>
            </a:pPr>
            <a:endParaRPr lang="en-US" dirty="0">
              <a:solidFill>
                <a:srgbClr val="2F2F2F"/>
              </a:solidFill>
              <a:latin typeface="+mj-lt"/>
              <a:cs typeface="Arial" pitchFamily="34" charset="0"/>
            </a:endParaRPr>
          </a:p>
          <a:p>
            <a:pPr>
              <a:defRPr/>
            </a:pPr>
            <a:r>
              <a:rPr lang="en-US" dirty="0">
                <a:solidFill>
                  <a:srgbClr val="2F2F2F"/>
                </a:solidFill>
                <a:latin typeface="+mj-lt"/>
                <a:cs typeface="Arial" pitchFamily="34" charset="0"/>
              </a:rPr>
              <a:t>Typically </a:t>
            </a:r>
            <a:r>
              <a:rPr lang="en-US" dirty="0">
                <a:solidFill>
                  <a:srgbClr val="0154A6"/>
                </a:solidFill>
                <a:latin typeface="+mj-lt"/>
                <a:cs typeface="Arial" pitchFamily="34" charset="0"/>
              </a:rPr>
              <a:t>no doctors</a:t>
            </a:r>
            <a:r>
              <a:rPr lang="en-US" dirty="0">
                <a:solidFill>
                  <a:srgbClr val="2F2F2F"/>
                </a:solidFill>
                <a:latin typeface="+mj-lt"/>
                <a:cs typeface="Arial" pitchFamily="34" charset="0"/>
              </a:rPr>
              <a:t> within a 20 mile radius</a:t>
            </a:r>
            <a:endParaRPr lang="en-US" dirty="0">
              <a:solidFill>
                <a:srgbClr val="0154A6"/>
              </a:solidFill>
              <a:latin typeface="+mj-lt"/>
              <a:cs typeface="Arial" pitchFamily="34" charset="0"/>
            </a:endParaRPr>
          </a:p>
          <a:p>
            <a:pPr>
              <a:lnSpc>
                <a:spcPts val="1600"/>
              </a:lnSpc>
              <a:defRPr/>
            </a:pPr>
            <a:endParaRPr lang="en-US" sz="1000" dirty="0">
              <a:solidFill>
                <a:srgbClr val="2F2F2F"/>
              </a:solidFill>
              <a:latin typeface="+mj-lt"/>
              <a:cs typeface="Arial" pitchFamily="34" charset="0"/>
            </a:endParaRPr>
          </a:p>
          <a:p>
            <a:pPr>
              <a:defRPr/>
            </a:pPr>
            <a:r>
              <a:rPr lang="en-US" dirty="0">
                <a:solidFill>
                  <a:srgbClr val="2F2F2F"/>
                </a:solidFill>
                <a:latin typeface="+mj-lt"/>
                <a:cs typeface="Arial" pitchFamily="34" charset="0"/>
              </a:rPr>
              <a:t>Average level of education is </a:t>
            </a:r>
          </a:p>
          <a:p>
            <a:pPr>
              <a:defRPr/>
            </a:pPr>
            <a:r>
              <a:rPr lang="en-US" dirty="0">
                <a:solidFill>
                  <a:srgbClr val="2F2F2F"/>
                </a:solidFill>
                <a:latin typeface="+mj-lt"/>
                <a:cs typeface="Arial" pitchFamily="34" charset="0"/>
              </a:rPr>
              <a:t>approximately </a:t>
            </a:r>
            <a:r>
              <a:rPr lang="en-US" dirty="0">
                <a:solidFill>
                  <a:srgbClr val="0154A6"/>
                </a:solidFill>
                <a:latin typeface="+mj-lt"/>
                <a:cs typeface="Arial" pitchFamily="34" charset="0"/>
              </a:rPr>
              <a:t>5</a:t>
            </a:r>
            <a:r>
              <a:rPr lang="en-US" baseline="30000" dirty="0">
                <a:solidFill>
                  <a:srgbClr val="0154A6"/>
                </a:solidFill>
                <a:latin typeface="+mj-lt"/>
                <a:cs typeface="Arial" pitchFamily="34" charset="0"/>
              </a:rPr>
              <a:t>th</a:t>
            </a:r>
            <a:r>
              <a:rPr lang="en-US" dirty="0">
                <a:solidFill>
                  <a:srgbClr val="0154A6"/>
                </a:solidFill>
                <a:latin typeface="+mj-lt"/>
                <a:cs typeface="Arial" pitchFamily="34" charset="0"/>
              </a:rPr>
              <a:t> grade</a:t>
            </a:r>
          </a:p>
          <a:p>
            <a:pPr>
              <a:lnSpc>
                <a:spcPts val="1600"/>
              </a:lnSpc>
              <a:defRPr/>
            </a:pPr>
            <a:endParaRPr lang="en-US" dirty="0">
              <a:solidFill>
                <a:srgbClr val="0154A6"/>
              </a:solidFill>
              <a:latin typeface="+mj-lt"/>
              <a:cs typeface="Arial" pitchFamily="34" charset="0"/>
            </a:endParaRPr>
          </a:p>
          <a:p>
            <a:pPr>
              <a:defRPr/>
            </a:pPr>
            <a:r>
              <a:rPr lang="en-US" dirty="0">
                <a:solidFill>
                  <a:srgbClr val="2F2F2F"/>
                </a:solidFill>
                <a:latin typeface="+mj-lt"/>
                <a:cs typeface="Arial" pitchFamily="34" charset="0"/>
              </a:rPr>
              <a:t>Typical families have </a:t>
            </a:r>
            <a:r>
              <a:rPr lang="en-US" dirty="0">
                <a:solidFill>
                  <a:srgbClr val="0154A6"/>
                </a:solidFill>
                <a:latin typeface="+mj-lt"/>
                <a:cs typeface="Arial" pitchFamily="34" charset="0"/>
              </a:rPr>
              <a:t>less than 3 gallons of water </a:t>
            </a:r>
            <a:r>
              <a:rPr lang="en-US" dirty="0">
                <a:solidFill>
                  <a:srgbClr val="2F2F2F"/>
                </a:solidFill>
                <a:latin typeface="+mj-lt"/>
                <a:cs typeface="Arial" pitchFamily="34" charset="0"/>
              </a:rPr>
              <a:t>per day to use</a:t>
            </a:r>
            <a:endParaRPr lang="en-US" sz="1000" dirty="0">
              <a:solidFill>
                <a:srgbClr val="2F2F2F"/>
              </a:solidFill>
              <a:latin typeface="+mj-lt"/>
              <a:cs typeface="Arial" pitchFamily="34" charset="0"/>
            </a:endParaRPr>
          </a:p>
          <a:p>
            <a:pPr>
              <a:lnSpc>
                <a:spcPts val="1600"/>
              </a:lnSpc>
              <a:defRPr/>
            </a:pPr>
            <a:endParaRPr lang="en-US" sz="1000" dirty="0">
              <a:solidFill>
                <a:srgbClr val="2F2F2F"/>
              </a:solidFill>
              <a:latin typeface="+mj-lt"/>
              <a:cs typeface="Arial" pitchFamily="34" charset="0"/>
            </a:endParaRPr>
          </a:p>
          <a:p>
            <a:pPr>
              <a:defRPr/>
            </a:pPr>
            <a:r>
              <a:rPr lang="en-US" dirty="0">
                <a:solidFill>
                  <a:srgbClr val="2F2F2F"/>
                </a:solidFill>
                <a:latin typeface="+mj-lt"/>
                <a:cs typeface="Arial" pitchFamily="34" charset="0"/>
              </a:rPr>
              <a:t>Areas of high biodiversity at </a:t>
            </a:r>
            <a:r>
              <a:rPr lang="en-US" dirty="0">
                <a:solidFill>
                  <a:srgbClr val="0154A6"/>
                </a:solidFill>
                <a:latin typeface="+mj-lt"/>
                <a:cs typeface="Arial" pitchFamily="34" charset="0"/>
              </a:rPr>
              <a:t>risk </a:t>
            </a:r>
          </a:p>
          <a:p>
            <a:pPr>
              <a:defRPr/>
            </a:pPr>
            <a:r>
              <a:rPr lang="en-US" dirty="0">
                <a:solidFill>
                  <a:srgbClr val="0154A6"/>
                </a:solidFill>
                <a:latin typeface="+mj-lt"/>
                <a:cs typeface="Arial" pitchFamily="34" charset="0"/>
              </a:rPr>
              <a:t>of environmental degradation</a:t>
            </a:r>
          </a:p>
          <a:p>
            <a:pPr>
              <a:defRPr/>
            </a:pPr>
            <a:endParaRPr lang="en-US" dirty="0">
              <a:solidFill>
                <a:srgbClr val="2F2F2F"/>
              </a:solidFill>
              <a:latin typeface="+mj-lt"/>
              <a:cs typeface="Arial" pitchFamily="34" charset="0"/>
            </a:endParaRPr>
          </a:p>
        </p:txBody>
      </p:sp>
      <p:pic>
        <p:nvPicPr>
          <p:cNvPr id="11270" name="Picture 12" descr="Slide 4 - GB Community Statistics.jpg"/>
          <p:cNvPicPr>
            <a:picLocks noChangeAspect="1"/>
          </p:cNvPicPr>
          <p:nvPr/>
        </p:nvPicPr>
        <p:blipFill>
          <a:blip r:embed="rId5" cstate="print"/>
          <a:srcRect/>
          <a:stretch>
            <a:fillRect/>
          </a:stretch>
        </p:blipFill>
        <p:spPr bwMode="auto">
          <a:xfrm>
            <a:off x="4951413" y="1371600"/>
            <a:ext cx="3582987" cy="533400"/>
          </a:xfrm>
          <a:prstGeom prst="rect">
            <a:avLst/>
          </a:prstGeom>
          <a:noFill/>
          <a:ln w="9525">
            <a:noFill/>
            <a:miter lim="800000"/>
            <a:headEnd/>
            <a:tailEnd/>
          </a:ln>
        </p:spPr>
      </p:pic>
      <p:pic>
        <p:nvPicPr>
          <p:cNvPr id="11271" name="Picture 6" descr="Medical for Light Bkgds copy.jpg"/>
          <p:cNvPicPr>
            <a:picLocks noChangeAspect="1"/>
          </p:cNvPicPr>
          <p:nvPr/>
        </p:nvPicPr>
        <p:blipFill>
          <a:blip r:embed="rId6" cstate="print"/>
          <a:srcRect/>
          <a:stretch>
            <a:fillRect/>
          </a:stretch>
        </p:blipFill>
        <p:spPr bwMode="auto">
          <a:xfrm>
            <a:off x="7696200" y="6080125"/>
            <a:ext cx="1447800" cy="77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7" descr="GEB.jpg"/>
          <p:cNvPicPr>
            <a:picLocks noChangeAspect="1"/>
          </p:cNvPicPr>
          <p:nvPr/>
        </p:nvPicPr>
        <p:blipFill>
          <a:blip r:embed="rId3" cstate="print"/>
          <a:srcRect l="6371" r="5852"/>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0" y="4419600"/>
            <a:ext cx="9144000" cy="2362200"/>
          </a:xfrm>
          <a:prstGeom prst="rect">
            <a:avLst/>
          </a:prstGeom>
          <a:solidFill>
            <a:srgbClr val="00B7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5" name="TextBox 11"/>
          <p:cNvSpPr txBox="1">
            <a:spLocks noChangeArrowheads="1"/>
          </p:cNvSpPr>
          <p:nvPr/>
        </p:nvSpPr>
        <p:spPr bwMode="auto">
          <a:xfrm>
            <a:off x="76200" y="4443413"/>
            <a:ext cx="9067800" cy="2338387"/>
          </a:xfrm>
          <a:prstGeom prst="rect">
            <a:avLst/>
          </a:prstGeom>
          <a:noFill/>
          <a:ln w="9525">
            <a:noFill/>
            <a:miter lim="800000"/>
            <a:headEnd/>
            <a:tailEnd/>
          </a:ln>
        </p:spPr>
        <p:txBody>
          <a:bodyPr>
            <a:spAutoFit/>
          </a:bodyPr>
          <a:lstStyle/>
          <a:p>
            <a:pPr>
              <a:defRPr/>
            </a:pPr>
            <a:r>
              <a:rPr lang="en-US" sz="3200" b="1" dirty="0">
                <a:solidFill>
                  <a:schemeClr val="bg1"/>
                </a:solidFill>
                <a:latin typeface="+mn-lt"/>
                <a:cs typeface="Arial" pitchFamily="34" charset="0"/>
              </a:rPr>
              <a:t>Environmental Brigades </a:t>
            </a:r>
            <a:r>
              <a:rPr lang="en-US" sz="1900" b="1" dirty="0">
                <a:solidFill>
                  <a:schemeClr val="bg1"/>
                </a:solidFill>
                <a:latin typeface="+mn-lt"/>
                <a:cs typeface="Arial" pitchFamily="34" charset="0"/>
              </a:rPr>
              <a:t>develops sustainable environmental solutions to preserve natural resources in bio-rich, but economically disadvantaged communities. In conjunction with local leaders and international organizations, student volunteers plan and implement projects that help communities develop sustainably and protect their future. Student projects include alternative energy solutions, reforestation and ecological preservation, environmental consulting to developing businesses and endangered species protection.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267575" y="0"/>
            <a:ext cx="1876425" cy="230188"/>
          </a:xfrm>
          <a:prstGeom prst="rect">
            <a:avLst/>
          </a:prstGeom>
        </p:spPr>
        <p:txBody>
          <a:bodyPr wrap="none">
            <a:spAutoFit/>
          </a:bodyPr>
          <a:lstStyle/>
          <a:p>
            <a:pPr>
              <a:defRPr/>
            </a:pPr>
            <a:r>
              <a:rPr lang="en-US" sz="900" dirty="0">
                <a:solidFill>
                  <a:schemeClr val="bg1">
                    <a:lumMod val="95000"/>
                  </a:schemeClr>
                </a:solidFill>
                <a:latin typeface="Arial" pitchFamily="34" charset="0"/>
                <a:cs typeface="Arial" pitchFamily="34" charset="0"/>
              </a:rPr>
              <a:t>Global Brigades, Inc. Copyright 2009</a:t>
            </a:r>
          </a:p>
        </p:txBody>
      </p:sp>
      <p:sp>
        <p:nvSpPr>
          <p:cNvPr id="22532" name="TextBox 7"/>
          <p:cNvSpPr txBox="1">
            <a:spLocks noChangeArrowheads="1"/>
          </p:cNvSpPr>
          <p:nvPr/>
        </p:nvSpPr>
        <p:spPr bwMode="auto">
          <a:xfrm>
            <a:off x="593725" y="2527300"/>
            <a:ext cx="8079456" cy="4154984"/>
          </a:xfrm>
          <a:prstGeom prst="rect">
            <a:avLst/>
          </a:prstGeom>
          <a:noFill/>
          <a:ln w="9525">
            <a:noFill/>
            <a:miter lim="800000"/>
            <a:headEnd/>
            <a:tailEnd/>
          </a:ln>
        </p:spPr>
        <p:txBody>
          <a:bodyPr wrap="none">
            <a:spAutoFit/>
          </a:bodyPr>
          <a:lstStyle/>
          <a:p>
            <a:endParaRPr lang="en-US" dirty="0"/>
          </a:p>
          <a:p>
            <a:r>
              <a:rPr lang="en-US" sz="3600" b="1" dirty="0">
                <a:solidFill>
                  <a:srgbClr val="2F2F2F"/>
                </a:solidFill>
              </a:rPr>
              <a:t>Included in program fee: </a:t>
            </a:r>
          </a:p>
          <a:p>
            <a:pPr>
              <a:buFont typeface="Wingdings" pitchFamily="2" charset="2"/>
              <a:buChar char="ü"/>
            </a:pPr>
            <a:r>
              <a:rPr lang="en-US" sz="2400" dirty="0">
                <a:solidFill>
                  <a:srgbClr val="2F2F2F"/>
                </a:solidFill>
              </a:rPr>
              <a:t> </a:t>
            </a:r>
            <a:r>
              <a:rPr lang="en-US" sz="2400" dirty="0" smtClean="0">
                <a:solidFill>
                  <a:srgbClr val="2F2F2F"/>
                </a:solidFill>
              </a:rPr>
              <a:t>8 </a:t>
            </a:r>
            <a:r>
              <a:rPr lang="en-US" sz="2400" dirty="0">
                <a:solidFill>
                  <a:srgbClr val="2F2F2F"/>
                </a:solidFill>
              </a:rPr>
              <a:t>days and </a:t>
            </a:r>
            <a:r>
              <a:rPr lang="en-US" sz="2400" dirty="0" smtClean="0">
                <a:solidFill>
                  <a:srgbClr val="2F2F2F"/>
                </a:solidFill>
              </a:rPr>
              <a:t>7 </a:t>
            </a:r>
            <a:r>
              <a:rPr lang="en-US" sz="2400" dirty="0">
                <a:solidFill>
                  <a:srgbClr val="2F2F2F"/>
                </a:solidFill>
              </a:rPr>
              <a:t>nights program</a:t>
            </a:r>
          </a:p>
          <a:p>
            <a:pPr>
              <a:buFont typeface="Wingdings" pitchFamily="2" charset="2"/>
              <a:buChar char="ü"/>
            </a:pPr>
            <a:r>
              <a:rPr lang="en-US" sz="2400" dirty="0">
                <a:solidFill>
                  <a:srgbClr val="2F2F2F"/>
                </a:solidFill>
              </a:rPr>
              <a:t> Accommodations and meals</a:t>
            </a:r>
          </a:p>
          <a:p>
            <a:pPr>
              <a:buFont typeface="Wingdings" pitchFamily="2" charset="2"/>
              <a:buChar char="ü"/>
            </a:pPr>
            <a:r>
              <a:rPr lang="en-US" sz="2400" dirty="0">
                <a:solidFill>
                  <a:srgbClr val="2F2F2F"/>
                </a:solidFill>
              </a:rPr>
              <a:t> In-country transportation</a:t>
            </a:r>
          </a:p>
          <a:p>
            <a:pPr>
              <a:buFont typeface="Wingdings" pitchFamily="2" charset="2"/>
              <a:buChar char="ü"/>
            </a:pPr>
            <a:r>
              <a:rPr lang="en-US" sz="2400" dirty="0">
                <a:solidFill>
                  <a:srgbClr val="2F2F2F"/>
                </a:solidFill>
              </a:rPr>
              <a:t> Spanish translators and coordinators</a:t>
            </a:r>
          </a:p>
          <a:p>
            <a:pPr>
              <a:buFont typeface="Wingdings" pitchFamily="2" charset="2"/>
              <a:buChar char="ü"/>
            </a:pPr>
            <a:r>
              <a:rPr lang="en-US" sz="2400" dirty="0">
                <a:solidFill>
                  <a:srgbClr val="2F2F2F"/>
                </a:solidFill>
              </a:rPr>
              <a:t> Program sustainability and follow-up by in-country team</a:t>
            </a:r>
          </a:p>
          <a:p>
            <a:pPr>
              <a:buFont typeface="Wingdings" pitchFamily="2" charset="2"/>
              <a:buChar char="ü"/>
            </a:pPr>
            <a:r>
              <a:rPr lang="en-US" sz="2400" dirty="0">
                <a:solidFill>
                  <a:srgbClr val="2F2F2F"/>
                </a:solidFill>
              </a:rPr>
              <a:t> Community investment fund to perpetuate </a:t>
            </a:r>
            <a:r>
              <a:rPr lang="en-US" sz="2400" dirty="0" smtClean="0">
                <a:solidFill>
                  <a:srgbClr val="2F2F2F"/>
                </a:solidFill>
              </a:rPr>
              <a:t>projects</a:t>
            </a:r>
          </a:p>
          <a:p>
            <a:pPr>
              <a:buFont typeface="Wingdings" pitchFamily="2" charset="2"/>
              <a:buChar char="ü"/>
            </a:pPr>
            <a:r>
              <a:rPr lang="en-US" sz="2400" dirty="0" smtClean="0">
                <a:solidFill>
                  <a:srgbClr val="2F2F2F"/>
                </a:solidFill>
              </a:rPr>
              <a:t> Health insurance</a:t>
            </a:r>
          </a:p>
          <a:p>
            <a:pPr>
              <a:buFont typeface="Wingdings" pitchFamily="2" charset="2"/>
              <a:buChar char="ü"/>
            </a:pPr>
            <a:r>
              <a:rPr lang="en-US" sz="2400" dirty="0" smtClean="0">
                <a:solidFill>
                  <a:srgbClr val="2F2F2F"/>
                </a:solidFill>
              </a:rPr>
              <a:t> Experience of a life time!</a:t>
            </a:r>
            <a:endParaRPr lang="en-US" sz="2400" dirty="0">
              <a:solidFill>
                <a:srgbClr val="2F2F2F"/>
              </a:solidFill>
            </a:endParaRPr>
          </a:p>
          <a:p>
            <a:endParaRPr lang="en-US" dirty="0"/>
          </a:p>
        </p:txBody>
      </p:sp>
      <p:sp>
        <p:nvSpPr>
          <p:cNvPr id="22534" name="TextBox 10"/>
          <p:cNvSpPr txBox="1">
            <a:spLocks noChangeArrowheads="1"/>
          </p:cNvSpPr>
          <p:nvPr/>
        </p:nvSpPr>
        <p:spPr bwMode="auto">
          <a:xfrm>
            <a:off x="685800" y="1524000"/>
            <a:ext cx="6934200" cy="769441"/>
          </a:xfrm>
          <a:prstGeom prst="rect">
            <a:avLst/>
          </a:prstGeom>
          <a:noFill/>
          <a:ln w="9525">
            <a:noFill/>
            <a:miter lim="800000"/>
            <a:headEnd/>
            <a:tailEnd/>
          </a:ln>
        </p:spPr>
        <p:txBody>
          <a:bodyPr wrap="square">
            <a:spAutoFit/>
          </a:bodyPr>
          <a:lstStyle/>
          <a:p>
            <a:r>
              <a:rPr lang="en-US" sz="4400" b="1" dirty="0">
                <a:solidFill>
                  <a:srgbClr val="2F2F2F"/>
                </a:solidFill>
                <a:latin typeface="Calibri" pitchFamily="34" charset="0"/>
              </a:rPr>
              <a:t>$850 USD + </a:t>
            </a:r>
            <a:r>
              <a:rPr lang="en-US" sz="4400" b="1" dirty="0" smtClean="0">
                <a:solidFill>
                  <a:srgbClr val="2F2F2F"/>
                </a:solidFill>
                <a:latin typeface="Calibri" pitchFamily="34" charset="0"/>
              </a:rPr>
              <a:t>Airfare</a:t>
            </a:r>
            <a:endParaRPr lang="en-US" sz="4400" b="1" dirty="0">
              <a:solidFill>
                <a:srgbClr val="2F2F2F"/>
              </a:solidFill>
              <a:latin typeface="Calibri" pitchFamily="34" charset="0"/>
            </a:endParaRPr>
          </a:p>
        </p:txBody>
      </p:sp>
      <p:sp>
        <p:nvSpPr>
          <p:cNvPr id="22535" name="Title 1"/>
          <p:cNvSpPr>
            <a:spLocks noGrp="1"/>
          </p:cNvSpPr>
          <p:nvPr>
            <p:ph type="title"/>
          </p:nvPr>
        </p:nvSpPr>
        <p:spPr>
          <a:xfrm>
            <a:off x="457200" y="427038"/>
            <a:ext cx="8229600" cy="563562"/>
          </a:xfrm>
        </p:spPr>
        <p:txBody>
          <a:bodyPr/>
          <a:lstStyle/>
          <a:p>
            <a:pPr algn="l" eaLnBrk="1" hangingPunct="1"/>
            <a:r>
              <a:rPr lang="en-US" sz="3800" b="1" smtClean="0">
                <a:solidFill>
                  <a:schemeClr val="bg1"/>
                </a:solidFill>
                <a:latin typeface="Arial" charset="0"/>
                <a:cs typeface="Arial" charset="0"/>
              </a:rPr>
              <a:t>PROGRAM COSTS</a:t>
            </a:r>
          </a:p>
        </p:txBody>
      </p:sp>
      <p:pic>
        <p:nvPicPr>
          <p:cNvPr id="22536" name="Picture 6" descr="Medical for Light Bkgds copy.jpg"/>
          <p:cNvPicPr>
            <a:picLocks noChangeAspect="1"/>
          </p:cNvPicPr>
          <p:nvPr/>
        </p:nvPicPr>
        <p:blipFill>
          <a:blip r:embed="rId3" cstate="print"/>
          <a:srcRect/>
          <a:stretch>
            <a:fillRect/>
          </a:stretch>
        </p:blipFill>
        <p:spPr bwMode="auto">
          <a:xfrm>
            <a:off x="7696200" y="6080125"/>
            <a:ext cx="1447800" cy="77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267575" y="0"/>
            <a:ext cx="1876425" cy="230188"/>
          </a:xfrm>
          <a:prstGeom prst="rect">
            <a:avLst/>
          </a:prstGeom>
        </p:spPr>
        <p:txBody>
          <a:bodyPr wrap="none">
            <a:spAutoFit/>
          </a:bodyPr>
          <a:lstStyle/>
          <a:p>
            <a:pPr>
              <a:defRPr/>
            </a:pPr>
            <a:r>
              <a:rPr lang="en-US" sz="900" dirty="0">
                <a:solidFill>
                  <a:schemeClr val="bg1">
                    <a:lumMod val="95000"/>
                  </a:schemeClr>
                </a:solidFill>
                <a:latin typeface="Arial" pitchFamily="34" charset="0"/>
                <a:cs typeface="Arial" pitchFamily="34" charset="0"/>
              </a:rPr>
              <a:t>Global Brigades, Inc. Copyright 2009</a:t>
            </a:r>
          </a:p>
        </p:txBody>
      </p:sp>
      <p:sp>
        <p:nvSpPr>
          <p:cNvPr id="22532" name="TextBox 7"/>
          <p:cNvSpPr txBox="1">
            <a:spLocks noChangeArrowheads="1"/>
          </p:cNvSpPr>
          <p:nvPr/>
        </p:nvSpPr>
        <p:spPr bwMode="auto">
          <a:xfrm>
            <a:off x="304800" y="1066800"/>
            <a:ext cx="8023350" cy="2769989"/>
          </a:xfrm>
          <a:prstGeom prst="rect">
            <a:avLst/>
          </a:prstGeom>
          <a:noFill/>
          <a:ln w="9525">
            <a:noFill/>
            <a:miter lim="800000"/>
            <a:headEnd/>
            <a:tailEnd/>
          </a:ln>
        </p:spPr>
        <p:txBody>
          <a:bodyPr wrap="none">
            <a:spAutoFit/>
          </a:bodyPr>
          <a:lstStyle/>
          <a:p>
            <a:pPr>
              <a:defRPr/>
            </a:pPr>
            <a:r>
              <a:rPr lang="en-US" sz="3600" b="1" dirty="0">
                <a:solidFill>
                  <a:schemeClr val="tx2">
                    <a:lumMod val="75000"/>
                  </a:schemeClr>
                </a:solidFill>
              </a:rPr>
              <a:t>An opportunity to </a:t>
            </a:r>
            <a:r>
              <a:rPr lang="en-US" sz="3600" b="1" dirty="0" smtClean="0">
                <a:solidFill>
                  <a:schemeClr val="tx2">
                    <a:lumMod val="75000"/>
                  </a:schemeClr>
                </a:solidFill>
              </a:rPr>
              <a:t>learn:</a:t>
            </a:r>
            <a:endParaRPr lang="en-US" sz="2400" dirty="0">
              <a:solidFill>
                <a:schemeClr val="tx2">
                  <a:lumMod val="75000"/>
                </a:schemeClr>
              </a:solidFill>
            </a:endParaRPr>
          </a:p>
          <a:p>
            <a:pPr>
              <a:buFont typeface="Wingdings" pitchFamily="2" charset="2"/>
              <a:buChar char="v"/>
              <a:defRPr/>
            </a:pPr>
            <a:r>
              <a:rPr lang="en-US" sz="2400" dirty="0">
                <a:solidFill>
                  <a:srgbClr val="2F2F2F"/>
                </a:solidFill>
              </a:rPr>
              <a:t> Get real world experience in your field of interest</a:t>
            </a:r>
          </a:p>
          <a:p>
            <a:pPr>
              <a:buFont typeface="Wingdings" pitchFamily="2" charset="2"/>
              <a:buChar char="v"/>
              <a:defRPr/>
            </a:pPr>
            <a:r>
              <a:rPr lang="en-US" sz="2400" dirty="0">
                <a:solidFill>
                  <a:srgbClr val="2F2F2F"/>
                </a:solidFill>
              </a:rPr>
              <a:t> Challenge what you have learned in the classroom</a:t>
            </a:r>
          </a:p>
          <a:p>
            <a:pPr>
              <a:buFont typeface="Wingdings" pitchFamily="2" charset="2"/>
              <a:buChar char="v"/>
              <a:defRPr/>
            </a:pPr>
            <a:r>
              <a:rPr lang="en-US" sz="2400" dirty="0">
                <a:solidFill>
                  <a:srgbClr val="2F2F2F"/>
                </a:solidFill>
              </a:rPr>
              <a:t> Meet other students with similar interests and passions</a:t>
            </a:r>
          </a:p>
          <a:p>
            <a:pPr>
              <a:buFont typeface="Wingdings" pitchFamily="2" charset="2"/>
              <a:buChar char="v"/>
              <a:defRPr/>
            </a:pPr>
            <a:r>
              <a:rPr lang="en-US" sz="2400" dirty="0">
                <a:solidFill>
                  <a:srgbClr val="2F2F2F"/>
                </a:solidFill>
              </a:rPr>
              <a:t> Practice Spanish </a:t>
            </a:r>
          </a:p>
          <a:p>
            <a:pPr>
              <a:buFont typeface="Wingdings" pitchFamily="2" charset="2"/>
              <a:buChar char="v"/>
              <a:defRPr/>
            </a:pPr>
            <a:r>
              <a:rPr lang="en-US" sz="2400" dirty="0">
                <a:solidFill>
                  <a:srgbClr val="2F2F2F"/>
                </a:solidFill>
              </a:rPr>
              <a:t> See the beauty of Central America!</a:t>
            </a:r>
          </a:p>
          <a:p>
            <a:pPr>
              <a:buFont typeface="Wingdings" pitchFamily="2" charset="2"/>
              <a:buChar char="v"/>
              <a:defRPr/>
            </a:pPr>
            <a:endParaRPr lang="en-US" dirty="0"/>
          </a:p>
        </p:txBody>
      </p:sp>
      <p:sp>
        <p:nvSpPr>
          <p:cNvPr id="23556" name="Title 1"/>
          <p:cNvSpPr>
            <a:spLocks noGrp="1"/>
          </p:cNvSpPr>
          <p:nvPr>
            <p:ph type="title"/>
          </p:nvPr>
        </p:nvSpPr>
        <p:spPr>
          <a:xfrm>
            <a:off x="457200" y="427038"/>
            <a:ext cx="8229600" cy="563562"/>
          </a:xfrm>
        </p:spPr>
        <p:txBody>
          <a:bodyPr/>
          <a:lstStyle/>
          <a:p>
            <a:pPr algn="l" eaLnBrk="1" hangingPunct="1"/>
            <a:r>
              <a:rPr lang="en-US" sz="3800" b="1" dirty="0" smtClean="0">
                <a:solidFill>
                  <a:schemeClr val="bg1"/>
                </a:solidFill>
                <a:latin typeface="Arial" charset="0"/>
                <a:cs typeface="Arial" charset="0"/>
              </a:rPr>
              <a:t>WHY GET INVOLVED</a:t>
            </a:r>
          </a:p>
        </p:txBody>
      </p:sp>
      <p:pic>
        <p:nvPicPr>
          <p:cNvPr id="23557" name="Picture 6" descr="Medical for Light Bkgds copy.jpg"/>
          <p:cNvPicPr>
            <a:picLocks noChangeAspect="1"/>
          </p:cNvPicPr>
          <p:nvPr/>
        </p:nvPicPr>
        <p:blipFill>
          <a:blip r:embed="rId3" cstate="print"/>
          <a:srcRect/>
          <a:stretch>
            <a:fillRect/>
          </a:stretch>
        </p:blipFill>
        <p:spPr bwMode="auto">
          <a:xfrm>
            <a:off x="7696200" y="6080125"/>
            <a:ext cx="1447800" cy="777875"/>
          </a:xfrm>
          <a:prstGeom prst="rect">
            <a:avLst/>
          </a:prstGeom>
          <a:noFill/>
          <a:ln w="9525">
            <a:noFill/>
            <a:miter lim="800000"/>
            <a:headEnd/>
            <a:tailEnd/>
          </a:ln>
        </p:spPr>
      </p:pic>
      <p:sp>
        <p:nvSpPr>
          <p:cNvPr id="11" name="TextBox 7"/>
          <p:cNvSpPr txBox="1">
            <a:spLocks noChangeArrowheads="1"/>
          </p:cNvSpPr>
          <p:nvPr/>
        </p:nvSpPr>
        <p:spPr bwMode="auto">
          <a:xfrm>
            <a:off x="304800" y="3721100"/>
            <a:ext cx="8458200" cy="2122488"/>
          </a:xfrm>
          <a:prstGeom prst="rect">
            <a:avLst/>
          </a:prstGeom>
          <a:noFill/>
          <a:ln w="9525">
            <a:noFill/>
            <a:miter lim="800000"/>
            <a:headEnd/>
            <a:tailEnd/>
          </a:ln>
        </p:spPr>
        <p:txBody>
          <a:bodyPr>
            <a:spAutoFit/>
          </a:bodyPr>
          <a:lstStyle/>
          <a:p>
            <a:pPr>
              <a:defRPr/>
            </a:pPr>
            <a:r>
              <a:rPr lang="en-US" sz="3600" b="1" dirty="0">
                <a:solidFill>
                  <a:schemeClr val="tx2">
                    <a:lumMod val="75000"/>
                  </a:schemeClr>
                </a:solidFill>
              </a:rPr>
              <a:t>An opportunity to help: </a:t>
            </a:r>
            <a:endParaRPr lang="en-US" sz="2400" dirty="0">
              <a:solidFill>
                <a:schemeClr val="tx2">
                  <a:lumMod val="75000"/>
                </a:schemeClr>
              </a:solidFill>
            </a:endParaRPr>
          </a:p>
          <a:p>
            <a:pPr>
              <a:buFont typeface="Wingdings" pitchFamily="2" charset="2"/>
              <a:buChar char="v"/>
              <a:defRPr/>
            </a:pPr>
            <a:r>
              <a:rPr lang="en-US" sz="2400" dirty="0">
                <a:solidFill>
                  <a:srgbClr val="2F2F2F"/>
                </a:solidFill>
              </a:rPr>
              <a:t> Use your education and your resources to change lives</a:t>
            </a:r>
          </a:p>
          <a:p>
            <a:pPr>
              <a:buFont typeface="Wingdings" pitchFamily="2" charset="2"/>
              <a:buChar char="v"/>
              <a:defRPr/>
            </a:pPr>
            <a:r>
              <a:rPr lang="en-US" sz="2400" dirty="0">
                <a:solidFill>
                  <a:srgbClr val="2F2F2F"/>
                </a:solidFill>
              </a:rPr>
              <a:t> Provide basic resources and sustainable development projects that will help communities for generations to come</a:t>
            </a:r>
          </a:p>
          <a:p>
            <a:pPr>
              <a:buFont typeface="Wingdings" pitchFamily="2" charset="2"/>
              <a:buChar char="v"/>
              <a:defRPr/>
            </a:pPr>
            <a:r>
              <a:rPr lang="en-US" sz="2400" dirty="0">
                <a:solidFill>
                  <a:srgbClr val="2F2F2F"/>
                </a:solidFill>
              </a:rPr>
              <a:t> See how much you can get done in only one week</a:t>
            </a:r>
            <a:endParaRPr lang="en-US" dirty="0"/>
          </a:p>
        </p:txBody>
      </p:sp>
      <p:sp>
        <p:nvSpPr>
          <p:cNvPr id="14" name="TextBox 13"/>
          <p:cNvSpPr txBox="1"/>
          <p:nvPr/>
        </p:nvSpPr>
        <p:spPr>
          <a:xfrm>
            <a:off x="609600" y="6000750"/>
            <a:ext cx="6858000" cy="400050"/>
          </a:xfrm>
          <a:prstGeom prst="rect">
            <a:avLst/>
          </a:prstGeom>
          <a:noFill/>
        </p:spPr>
        <p:txBody>
          <a:bodyPr>
            <a:spAutoFit/>
          </a:bodyPr>
          <a:lstStyle/>
          <a:p>
            <a:pPr>
              <a:defRPr/>
            </a:pPr>
            <a:r>
              <a:rPr lang="en-US" sz="2000" b="1" u="sng" dirty="0">
                <a:solidFill>
                  <a:schemeClr val="accent4">
                    <a:lumMod val="50000"/>
                  </a:schemeClr>
                </a:solidFill>
                <a:latin typeface="+mn-lt"/>
              </a:rPr>
              <a:t>Past </a:t>
            </a:r>
            <a:r>
              <a:rPr lang="en-US" sz="2000" b="1" u="sng" dirty="0" err="1">
                <a:solidFill>
                  <a:schemeClr val="accent4">
                    <a:lumMod val="50000"/>
                  </a:schemeClr>
                </a:solidFill>
                <a:latin typeface="+mn-lt"/>
              </a:rPr>
              <a:t>Brigaders</a:t>
            </a:r>
            <a:r>
              <a:rPr lang="en-US" sz="2000" b="1" u="sng" dirty="0">
                <a:solidFill>
                  <a:schemeClr val="accent4">
                    <a:lumMod val="50000"/>
                  </a:schemeClr>
                </a:solidFill>
                <a:latin typeface="+mn-lt"/>
              </a:rPr>
              <a:t>: Share your stories and your experiences!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b="1" dirty="0" smtClean="0">
                <a:solidFill>
                  <a:schemeClr val="bg1"/>
                </a:solidFill>
              </a:rPr>
              <a:t>More about Environmental Brigades</a:t>
            </a:r>
            <a:endParaRPr lang="en-US" sz="4000" b="1" dirty="0">
              <a:solidFill>
                <a:schemeClr val="bg1"/>
              </a:solidFill>
            </a:endParaRPr>
          </a:p>
        </p:txBody>
      </p:sp>
      <p:sp>
        <p:nvSpPr>
          <p:cNvPr id="3" name="Content Placeholder 2"/>
          <p:cNvSpPr>
            <a:spLocks noGrp="1"/>
          </p:cNvSpPr>
          <p:nvPr>
            <p:ph idx="1"/>
          </p:nvPr>
        </p:nvSpPr>
        <p:spPr>
          <a:xfrm>
            <a:off x="457200" y="990600"/>
            <a:ext cx="8229600" cy="5135563"/>
          </a:xfrm>
        </p:spPr>
        <p:txBody>
          <a:bodyPr/>
          <a:lstStyle/>
          <a:p>
            <a:pPr>
              <a:buNone/>
            </a:pPr>
            <a:r>
              <a:rPr lang="en-US" dirty="0" smtClean="0"/>
              <a:t>3 PRINCIPLES</a:t>
            </a:r>
          </a:p>
          <a:p>
            <a:pPr marL="514350" indent="-514350">
              <a:buAutoNum type="arabicPeriod"/>
            </a:pPr>
            <a:r>
              <a:rPr lang="en-US" dirty="0" smtClean="0"/>
              <a:t>Work to support life-sustaining ecosystem services by preserving natural systems, protecting biodiversity, and recuperating degraded environments</a:t>
            </a:r>
          </a:p>
          <a:p>
            <a:pPr marL="514350" indent="-514350">
              <a:buAutoNum type="arabicPeriod"/>
            </a:pPr>
            <a:r>
              <a:rPr lang="en-US" dirty="0" smtClean="0"/>
              <a:t>Develop solutions that also protect natural resources and protect human health</a:t>
            </a:r>
          </a:p>
          <a:p>
            <a:pPr marL="514350" indent="-514350">
              <a:buAutoNum type="arabicPeriod"/>
            </a:pPr>
            <a:r>
              <a:rPr lang="en-US" dirty="0" smtClean="0"/>
              <a:t>Work alongside community members to promote sustainable practices</a:t>
            </a:r>
          </a:p>
          <a:p>
            <a:pPr>
              <a:buNone/>
            </a:pPr>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bg1"/>
                </a:solidFill>
              </a:rPr>
              <a:t>POPULATION</a:t>
            </a:r>
            <a:endParaRPr lang="en-US" b="1" dirty="0">
              <a:solidFill>
                <a:schemeClr val="bg1"/>
              </a:solidFill>
            </a:endParaRPr>
          </a:p>
        </p:txBody>
      </p:sp>
      <p:sp>
        <p:nvSpPr>
          <p:cNvPr id="3" name="Content Placeholder 2"/>
          <p:cNvSpPr>
            <a:spLocks noGrp="1"/>
          </p:cNvSpPr>
          <p:nvPr>
            <p:ph idx="1"/>
          </p:nvPr>
        </p:nvSpPr>
        <p:spPr>
          <a:xfrm>
            <a:off x="457200" y="1219200"/>
            <a:ext cx="8229600" cy="4525963"/>
          </a:xfrm>
        </p:spPr>
        <p:txBody>
          <a:bodyPr/>
          <a:lstStyle/>
          <a:p>
            <a:pPr>
              <a:buNone/>
            </a:pPr>
            <a:r>
              <a:rPr lang="en-US" dirty="0" smtClean="0"/>
              <a:t>POPULATION</a:t>
            </a:r>
          </a:p>
          <a:p>
            <a:r>
              <a:rPr lang="en-US" dirty="0" smtClean="0"/>
              <a:t>Indigenous people of Kuna</a:t>
            </a:r>
          </a:p>
          <a:p>
            <a:r>
              <a:rPr lang="en-US" dirty="0" smtClean="0"/>
              <a:t>Rural Panamanian villages several hours outside of Panama City, Panama </a:t>
            </a:r>
          </a:p>
          <a:p>
            <a:pPr fontAlgn="ctr"/>
            <a:r>
              <a:rPr lang="en-US" b="1" dirty="0" smtClean="0"/>
              <a:t>0-14 years: </a:t>
            </a:r>
            <a:r>
              <a:rPr lang="en-US" dirty="0" smtClean="0"/>
              <a:t>29.3%</a:t>
            </a:r>
            <a:endParaRPr lang="en-US" b="1" dirty="0" smtClean="0"/>
          </a:p>
          <a:p>
            <a:pPr fontAlgn="ctr"/>
            <a:r>
              <a:rPr lang="en-US" b="1" dirty="0" smtClean="0"/>
              <a:t>15-64 years: </a:t>
            </a:r>
            <a:r>
              <a:rPr lang="en-US" dirty="0" smtClean="0"/>
              <a:t>63.9%</a:t>
            </a:r>
            <a:endParaRPr lang="en-US" b="1" dirty="0" smtClean="0"/>
          </a:p>
          <a:p>
            <a:pPr fontAlgn="ctr"/>
            <a:r>
              <a:rPr lang="en-US" b="1" dirty="0" smtClean="0"/>
              <a:t>65 years and over: </a:t>
            </a:r>
            <a:r>
              <a:rPr lang="en-US" dirty="0" smtClean="0"/>
              <a:t>6.8%</a:t>
            </a:r>
            <a:endParaRPr lang="en-US" b="1" dirty="0" smtClean="0"/>
          </a:p>
          <a:p>
            <a:pPr fontAlgn="ctr"/>
            <a:endParaRPr lang="en-US" b="1" dirty="0" smtClean="0"/>
          </a:p>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5388025" y="4267200"/>
            <a:ext cx="3755975" cy="2590800"/>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BRIGADES DEFINITION&amp;quot;&quot;/&gt;&lt;property id=&quot;20307&quot; value=&quot;322&quot;/&gt;&lt;/object&gt;&lt;object type=&quot;3&quot; unique_id=&quot;10006&quot;&gt;&lt;property id=&quot;20148&quot; value=&quot;5&quot;/&gt;&lt;property id=&quot;20300&quot; value=&quot;Slide 3 - &amp;quot;OUR VISION&amp;quot;&quot;/&gt;&lt;property id=&quot;20307&quot; value=&quot;285&quot;/&gt;&lt;/object&gt;&lt;object type=&quot;3&quot; unique_id=&quot;10007&quot;&gt;&lt;property id=&quot;20148&quot; value=&quot;5&quot;/&gt;&lt;property id=&quot;20300&quot; value=&quot;Slide 4&quot;/&gt;&lt;property id=&quot;20307&quot; value=&quot;323&quot;/&gt;&lt;/object&gt;&lt;object type=&quot;3&quot; unique_id=&quot;10008&quot;&gt;&lt;property id=&quot;20148&quot; value=&quot;5&quot;/&gt;&lt;property id=&quot;20300&quot; value=&quot;Slide 5&quot;/&gt;&lt;property id=&quot;20307&quot; value=&quot;327&quot;/&gt;&lt;/object&gt;&lt;object type=&quot;3&quot; unique_id=&quot;10009&quot;&gt;&lt;property id=&quot;20148&quot; value=&quot;5&quot;/&gt;&lt;property id=&quot;20300&quot; value=&quot;Slide 6 - &amp;quot;PROGRAM COSTS&amp;quot;&quot;/&gt;&lt;property id=&quot;20307&quot; value=&quot;318&quot;/&gt;&lt;/object&gt;&lt;object type=&quot;3&quot; unique_id=&quot;10010&quot;&gt;&lt;property id=&quot;20148&quot; value=&quot;5&quot;/&gt;&lt;property id=&quot;20300&quot; value=&quot;Slide 7 - &amp;quot;WHY GET INVOLVED&amp;quot;&quot;/&gt;&lt;property id=&quot;20307&quot; value=&quot;331&quot;/&gt;&lt;/object&gt;&lt;object type=&quot;3&quot; unique_id=&quot;10011&quot;&gt;&lt;property id=&quot;20148&quot; value=&quot;5&quot;/&gt;&lt;property id=&quot;20300&quot; value=&quot;Slide 8 - &amp;quot;More about Environmental Brigades&amp;quot;&quot;/&gt;&lt;property id=&quot;20307&quot; value=&quot;334&quot;/&gt;&lt;/object&gt;&lt;object type=&quot;3&quot; unique_id=&quot;10012&quot;&gt;&lt;property id=&quot;20148&quot; value=&quot;5&quot;/&gt;&lt;property id=&quot;20300&quot; value=&quot;Slide 9 - &amp;quot;POPULATION&amp;quot;&quot;/&gt;&lt;property id=&quot;20307&quot; value=&quot;335&quot;/&gt;&lt;/object&gt;&lt;object type=&quot;3&quot; unique_id=&quot;10013&quot;&gt;&lt;property id=&quot;20148&quot; value=&quot;5&quot;/&gt;&lt;property id=&quot;20300&quot; value=&quot;Slide 10 - &amp;quot;COMMUNITIES&amp;quot;&quot;/&gt;&lt;property id=&quot;20307&quot; value=&quot;338&quot;/&gt;&lt;/object&gt;&lt;object type=&quot;3&quot; unique_id=&quot;10014&quot;&gt;&lt;property id=&quot;20148&quot; value=&quot;5&quot;/&gt;&lt;property id=&quot;20300&quot; value=&quot;Slide 11 - &amp;quot;ABOUT THE LAND&amp;quot;&quot;/&gt;&lt;property id=&quot;20307&quot; value=&quot;336&quot;/&gt;&lt;/object&gt;&lt;object type=&quot;3&quot; unique_id=&quot;10015&quot;&gt;&lt;property id=&quot;20148&quot; value=&quot;5&quot;/&gt;&lt;property id=&quot;20300&quot; value=&quot;Slide 12 - &amp;quot;PROBLEMS&amp;quot;&quot;/&gt;&lt;property id=&quot;20307&quot; value=&quot;337&quot;/&gt;&lt;/object&gt;&lt;object type=&quot;3&quot; unique_id=&quot;10016&quot;&gt;&lt;property id=&quot;20148&quot; value=&quot;5&quot;/&gt;&lt;property id=&quot;20300&quot; value=&quot;Slide 13 - &amp;quot;ENVIRONMENTAL PROBLEMS&amp;quot;&quot;/&gt;&lt;property id=&quot;20307&quot; value=&quot;339&quot;/&gt;&lt;/object&gt;&lt;object type=&quot;3&quot; unique_id=&quot;10017&quot;&gt;&lt;property id=&quot;20148&quot; value=&quot;5&quot;/&gt;&lt;property id=&quot;20300&quot; value=&quot;Slide 14 - &amp;quot;PROJECT FOCUSES&amp;quot;&quot;/&gt;&lt;property id=&quot;20307&quot; value=&quot;340&quot;/&gt;&lt;/object&gt;&lt;object type=&quot;3&quot; unique_id=&quot;10018&quot;&gt;&lt;property id=&quot;20148&quot; value=&quot;5&quot;/&gt;&lt;property id=&quot;20300&quot; value=&quot;Slide 15 - &amp;quot;ON-CAMPUS ACTIVITIES&amp;quot;&quot;/&gt;&lt;property id=&quot;20307&quot; value=&quot;342&quot;/&gt;&lt;/object&gt;&lt;object type=&quot;3&quot; unique_id=&quot;10019&quot;&gt;&lt;property id=&quot;20148&quot; value=&quot;5&quot;/&gt;&lt;property id=&quot;20300&quot; value=&quot;Slide 16 - &amp;quot;SPECIFICS ABOUT IU&amp;quot;&quot;/&gt;&lt;property id=&quot;20307&quot; value=&quot;341&quot;/&gt;&lt;/object&gt;&lt;object type=&quot;3&quot; unique_id=&quot;10020&quot;&gt;&lt;property id=&quot;20148&quot; value=&quot;5&quot;/&gt;&lt;property id=&quot;20300&quot; value=&quot;Slide 17 - &amp;quot;Fundraising&amp;quot;&quot;/&gt;&lt;property id=&quot;20307&quot; value=&quot;343&quot;/&gt;&lt;/object&gt;&lt;object type=&quot;3&quot; unique_id=&quot;10021&quot;&gt;&lt;property id=&quot;20148&quot; value=&quot;5&quot;/&gt;&lt;property id=&quot;20300&quot; value=&quot;Slide 18 - &amp;quot;Upcoming Fundraisers&amp;quot;&quot;/&gt;&lt;property id=&quot;20307&quot; value=&quot;344&quot;/&gt;&lt;/object&gt;&lt;object type=&quot;3&quot; unique_id=&quot;10022&quot;&gt;&lt;property id=&quot;20148&quot; value=&quot;5&quot;/&gt;&lt;property id=&quot;20300&quot; value=&quot;Slide 19 - &amp;quot;NEXT STEPS&amp;quot;&quot;/&gt;&lt;property id=&quot;20307&quot; value=&quot;329&quot;/&gt;&lt;/object&gt;&lt;object type=&quot;3&quot; unique_id=&quot;10023&quot;&gt;&lt;property id=&quot;20148&quot; value=&quot;5&quot;/&gt;&lt;property id=&quot;20300&quot; value=&quot;Slide 20&quot;/&gt;&lt;property id=&quot;20307&quot; value=&quot;284&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10057</TotalTime>
  <Words>869</Words>
  <Application>Microsoft Office PowerPoint</Application>
  <PresentationFormat>On-screen Show (4:3)</PresentationFormat>
  <Paragraphs>143</Paragraphs>
  <Slides>20</Slides>
  <Notes>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BRIGADES DEFINITION</vt:lpstr>
      <vt:lpstr>OUR VISION</vt:lpstr>
      <vt:lpstr>Slide 4</vt:lpstr>
      <vt:lpstr>Slide 5</vt:lpstr>
      <vt:lpstr>PROGRAM COSTS</vt:lpstr>
      <vt:lpstr>WHY GET INVOLVED</vt:lpstr>
      <vt:lpstr>More about Environmental Brigades</vt:lpstr>
      <vt:lpstr>POPULATION</vt:lpstr>
      <vt:lpstr>COMMUNITIES</vt:lpstr>
      <vt:lpstr>ABOUT THE LAND</vt:lpstr>
      <vt:lpstr>PROBLEMS</vt:lpstr>
      <vt:lpstr>ENVIRONMENTAL PROBLEMS</vt:lpstr>
      <vt:lpstr>PROJECT FOCUSES</vt:lpstr>
      <vt:lpstr>ON-CAMPUS ACTIVITIES</vt:lpstr>
      <vt:lpstr>SPECIFICS ABOUT IU</vt:lpstr>
      <vt:lpstr>Fundraising</vt:lpstr>
      <vt:lpstr>Upcoming Fundraisers</vt:lpstr>
      <vt:lpstr>NEXT STEPS</vt:lpstr>
      <vt:lpstr>Slide 20</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Atamian</dc:creator>
  <cp:lastModifiedBy>sprodhan</cp:lastModifiedBy>
  <cp:revision>395</cp:revision>
  <dcterms:created xsi:type="dcterms:W3CDTF">2009-08-28T21:19:13Z</dcterms:created>
  <dcterms:modified xsi:type="dcterms:W3CDTF">2010-09-16T23:36:53Z</dcterms:modified>
</cp:coreProperties>
</file>