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322" r:id="rId3"/>
    <p:sldId id="285" r:id="rId4"/>
    <p:sldId id="301" r:id="rId5"/>
    <p:sldId id="298" r:id="rId6"/>
    <p:sldId id="333" r:id="rId7"/>
    <p:sldId id="323" r:id="rId8"/>
    <p:sldId id="327" r:id="rId9"/>
    <p:sldId id="332" r:id="rId10"/>
    <p:sldId id="318" r:id="rId11"/>
    <p:sldId id="331" r:id="rId12"/>
    <p:sldId id="334" r:id="rId13"/>
    <p:sldId id="335" r:id="rId14"/>
    <p:sldId id="338" r:id="rId15"/>
    <p:sldId id="336" r:id="rId16"/>
    <p:sldId id="337" r:id="rId17"/>
    <p:sldId id="339" r:id="rId18"/>
    <p:sldId id="340" r:id="rId19"/>
    <p:sldId id="342" r:id="rId20"/>
    <p:sldId id="341" r:id="rId21"/>
    <p:sldId id="343" r:id="rId22"/>
    <p:sldId id="329" r:id="rId23"/>
    <p:sldId id="28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4A6"/>
    <a:srgbClr val="003FB7"/>
    <a:srgbClr val="2F2F2F"/>
    <a:srgbClr val="E45F00"/>
    <a:srgbClr val="0082B7"/>
    <a:srgbClr val="2A00B7"/>
    <a:srgbClr val="E40800"/>
    <a:srgbClr val="5D9A5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8925" autoAdjust="0"/>
  </p:normalViewPr>
  <p:slideViewPr>
    <p:cSldViewPr>
      <p:cViewPr>
        <p:scale>
          <a:sx n="70" d="100"/>
          <a:sy n="70" d="100"/>
        </p:scale>
        <p:origin x="-1386" y="-150"/>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8FF54E0-8415-4C2D-B7BC-4743F1A34AAC}" type="datetimeFigureOut">
              <a:rPr lang="en-US"/>
              <a:pPr>
                <a:defRPr/>
              </a:pPr>
              <a:t>4/26/2010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EA1B863-744F-450A-AB55-96B746A93E8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87D9B41-12A2-4142-8395-7226DBDEEA7B}" type="datetimeFigureOut">
              <a:rPr lang="en-US"/>
              <a:pPr>
                <a:defRPr/>
              </a:pPr>
              <a:t>4/26/2010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2A26EC2-D97E-4AA8-AF0D-D2E57440C49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054769-A8DA-4B21-AC6D-DADD9B04E87A}"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56F957B6-3C5F-4949-8F37-63307B7A0BCC}"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B5A4B41-DFA8-4749-98A3-DB672C952C20}"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13D31A-9F64-4EE4-94BB-D1A3FD126F92}"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1EF8CF-94FB-4277-AAA0-834B343A509B}"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STRAIGHT FROM BYLAWS:</a:t>
            </a:r>
            <a:br>
              <a:rPr lang="en-US" smtClean="0"/>
            </a:br>
            <a:endParaRPr lang="en-US" smtClean="0"/>
          </a:p>
          <a:p>
            <a:pPr eaLnBrk="1" hangingPunct="1"/>
            <a:r>
              <a:rPr lang="en-US" smtClean="0"/>
              <a:t>The growing global economy has provided opportunity and affluence for those that can tap into it, but for many, opportunity is out of reach due to infrastructural gaps and access to resources.  As a result, we are witnesses to a growing disparity of wealth and quality of health and education between the affluent sects of our global community and nearly everyone else.  The disparity is most extreme in developing countries with infrastructural disadvantages that make them most at risk of experiencing a never-ending cycle of poverty, hunger and lack of health care.  </a:t>
            </a:r>
          </a:p>
          <a:p>
            <a:pPr eaLnBrk="1" hangingPunct="1"/>
            <a:endParaRPr lang="en-US" smtClean="0"/>
          </a:p>
          <a:p>
            <a:pPr eaLnBrk="1" hangingPunct="1"/>
            <a:r>
              <a:rPr lang="en-US" smtClean="0"/>
              <a:t>In response to this disparity of quality of life, Global Brigades, Inc, (Global Brigades) intends to ignite the largest student-led social responsibility movement on the planet; with the mission to empower students to facilitate sustainable solutions in developing countries while respecting local cultures.  </a:t>
            </a:r>
          </a:p>
          <a:p>
            <a:pPr eaLnBrk="1" hangingPunct="1">
              <a:spcBef>
                <a:spcPct val="0"/>
              </a:spcBef>
            </a:pPr>
            <a:endParaRPr 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702E7C-2660-446D-8CC1-085AE8514F13}"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36E7F1-AFFD-4DE3-A6C0-70C285B9DBDC}"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PROJECT SELECTION FOR DEVELOPMENT PROGRAMS: It is built on a partnership approach though an RFP process to identify communities and projects. </a:t>
            </a:r>
          </a:p>
          <a:p>
            <a:pPr eaLnBrk="1" hangingPunct="1">
              <a:spcBef>
                <a:spcPct val="0"/>
              </a:spcBef>
            </a:pPr>
            <a:endParaRPr lang="en-US" smtClean="0"/>
          </a:p>
          <a:p>
            <a:pPr eaLnBrk="1" hangingPunct="1">
              <a:spcBef>
                <a:spcPct val="0"/>
              </a:spcBef>
            </a:pPr>
            <a:r>
              <a:rPr lang="en-US" smtClean="0"/>
              <a:t>PROJECT SELECTION FOR HEALTH PROGRAMS: </a:t>
            </a:r>
            <a:r>
              <a:rPr lang="en-US" smtClean="0">
                <a:cs typeface="Arial" charset="0"/>
              </a:rPr>
              <a:t>Typically the only service provider in the community, but empowering of local leadership to perpetuate programs.</a:t>
            </a:r>
            <a:endParaRPr lang="en-US" smtClean="0"/>
          </a:p>
          <a:p>
            <a:pPr eaLnBrk="1" hangingPunct="1">
              <a:spcBef>
                <a:spcPct val="0"/>
              </a:spcBef>
            </a:pPr>
            <a:endParaRPr lang="en-US" smtClean="0"/>
          </a:p>
          <a:p>
            <a:pPr eaLnBrk="1" hangingPunct="1">
              <a:spcBef>
                <a:spcPct val="0"/>
              </a:spcBef>
            </a:pPr>
            <a:r>
              <a:rPr lang="en-US" smtClean="0">
                <a:cs typeface="Arial" charset="0"/>
              </a:rPr>
              <a:t>The more clubs that start, the more communities we can affect and ultimately “exit.” </a:t>
            </a:r>
            <a:endParaRPr lang="en-US" smtClean="0"/>
          </a:p>
        </p:txBody>
      </p:sp>
      <p:sp>
        <p:nvSpPr>
          <p:cNvPr id="4" name="Slide Number Placeholder 3"/>
          <p:cNvSpPr>
            <a:spLocks noGrp="1"/>
          </p:cNvSpPr>
          <p:nvPr>
            <p:ph type="sldNum" sz="quarter" idx="5"/>
          </p:nvPr>
        </p:nvSpPr>
        <p:spPr/>
        <p:txBody>
          <a:bodyPr/>
          <a:lstStyle/>
          <a:p>
            <a:pPr>
              <a:defRPr/>
            </a:pPr>
            <a:fld id="{7E5BBCB4-0A90-4377-9FE4-86787216FEC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smtClean="0"/>
          </a:p>
          <a:p>
            <a:pPr eaLnBrk="1" hangingPunct="1">
              <a:defRPr/>
            </a:pPr>
            <a:r>
              <a:rPr lang="en-US" sz="1050" b="1" dirty="0" smtClean="0">
                <a:solidFill>
                  <a:srgbClr val="2A00B7"/>
                </a:solidFill>
                <a:cs typeface="Arial" charset="0"/>
              </a:rPr>
              <a:t>DID YOU KNOW?</a:t>
            </a:r>
          </a:p>
          <a:p>
            <a:pPr eaLnBrk="1" hangingPunct="1">
              <a:buFont typeface="Times" pitchFamily="28" charset="0"/>
              <a:buChar char="•"/>
              <a:defRPr/>
            </a:pPr>
            <a:r>
              <a:rPr lang="en-US" dirty="0" smtClean="0">
                <a:solidFill>
                  <a:schemeClr val="tx1">
                    <a:lumMod val="85000"/>
                    <a:lumOff val="15000"/>
                  </a:schemeClr>
                </a:solidFill>
                <a:cs typeface="Arial" charset="0"/>
              </a:rPr>
              <a:t> </a:t>
            </a:r>
            <a:r>
              <a:rPr lang="en-US" dirty="0" smtClean="0">
                <a:solidFill>
                  <a:srgbClr val="2A00B7"/>
                </a:solidFill>
                <a:cs typeface="Arial" charset="0"/>
              </a:rPr>
              <a:t>Panama has the 4th highest wealth disparity </a:t>
            </a:r>
            <a:r>
              <a:rPr lang="en-US" dirty="0" smtClean="0">
                <a:solidFill>
                  <a:schemeClr val="tx1">
                    <a:lumMod val="85000"/>
                    <a:lumOff val="15000"/>
                  </a:schemeClr>
                </a:solidFill>
                <a:cs typeface="Arial" charset="0"/>
              </a:rPr>
              <a:t>in all of Latin America and 1st highest in all of Central America</a:t>
            </a:r>
          </a:p>
          <a:p>
            <a:pPr eaLnBrk="1" hangingPunct="1">
              <a:buFont typeface="Times" pitchFamily="28" charset="0"/>
              <a:buChar char="•"/>
              <a:defRPr/>
            </a:pPr>
            <a:r>
              <a:rPr lang="en-US" dirty="0" smtClean="0">
                <a:solidFill>
                  <a:schemeClr val="tx1">
                    <a:lumMod val="85000"/>
                    <a:lumOff val="15000"/>
                  </a:schemeClr>
                </a:solidFill>
                <a:cs typeface="Arial" charset="0"/>
              </a:rPr>
              <a:t> For 2007, 56.8% of the unemployed </a:t>
            </a:r>
            <a:r>
              <a:rPr lang="en-US" dirty="0" smtClean="0">
                <a:solidFill>
                  <a:srgbClr val="2A00B7"/>
                </a:solidFill>
                <a:cs typeface="Arial" charset="0"/>
              </a:rPr>
              <a:t>Honduran</a:t>
            </a:r>
            <a:r>
              <a:rPr lang="en-US" dirty="0" smtClean="0">
                <a:solidFill>
                  <a:schemeClr val="tx1">
                    <a:lumMod val="85000"/>
                    <a:lumOff val="15000"/>
                  </a:schemeClr>
                </a:solidFill>
                <a:cs typeface="Arial" charset="0"/>
              </a:rPr>
              <a:t>s have done up to elementary school. The relationship between </a:t>
            </a:r>
            <a:r>
              <a:rPr lang="en-US" b="1" dirty="0" smtClean="0">
                <a:solidFill>
                  <a:srgbClr val="2A00B7"/>
                </a:solidFill>
                <a:cs typeface="Arial" charset="0"/>
              </a:rPr>
              <a:t>education-income per capita </a:t>
            </a:r>
            <a:r>
              <a:rPr lang="en-US" dirty="0" smtClean="0">
                <a:solidFill>
                  <a:schemeClr val="tx1">
                    <a:lumMod val="85000"/>
                    <a:lumOff val="15000"/>
                  </a:schemeClr>
                </a:solidFill>
                <a:cs typeface="Arial" charset="0"/>
              </a:rPr>
              <a:t>in a household </a:t>
            </a:r>
            <a:r>
              <a:rPr lang="en-US" dirty="0" smtClean="0">
                <a:solidFill>
                  <a:srgbClr val="2A00B7"/>
                </a:solidFill>
                <a:cs typeface="Arial" charset="0"/>
              </a:rPr>
              <a:t>is $53 for someone who has had elementary school education</a:t>
            </a:r>
            <a:r>
              <a:rPr lang="en-US" dirty="0" smtClean="0">
                <a:solidFill>
                  <a:schemeClr val="tx1">
                    <a:lumMod val="85000"/>
                    <a:lumOff val="15000"/>
                  </a:schemeClr>
                </a:solidFill>
                <a:cs typeface="Arial" charset="0"/>
              </a:rPr>
              <a:t>, while if the head of the family has received a superior education the income can be up to $391.</a:t>
            </a:r>
          </a:p>
          <a:p>
            <a:pPr eaLnBrk="1" hangingPunct="1">
              <a:buFont typeface="Times" pitchFamily="28" charset="0"/>
              <a:buChar char="•"/>
              <a:defRPr/>
            </a:pPr>
            <a:r>
              <a:rPr lang="en-US" dirty="0" smtClean="0">
                <a:solidFill>
                  <a:schemeClr val="tx1">
                    <a:lumMod val="85000"/>
                    <a:lumOff val="15000"/>
                  </a:schemeClr>
                </a:solidFill>
                <a:cs typeface="Arial" charset="0"/>
              </a:rPr>
              <a:t> As of 2003, 49% of all Panamanians and </a:t>
            </a:r>
            <a:r>
              <a:rPr lang="en-US" dirty="0" smtClean="0">
                <a:solidFill>
                  <a:srgbClr val="2A00B7"/>
                </a:solidFill>
                <a:cs typeface="Arial" charset="0"/>
              </a:rPr>
              <a:t>57% of all poor in Panama are citizens less than 20 years</a:t>
            </a:r>
            <a:r>
              <a:rPr lang="en-US" dirty="0" smtClean="0">
                <a:solidFill>
                  <a:schemeClr val="tx1">
                    <a:lumMod val="85000"/>
                    <a:lumOff val="15000"/>
                  </a:schemeClr>
                </a:solidFill>
                <a:cs typeface="Arial" charset="0"/>
              </a:rPr>
              <a:t> old increasing a dire need for more youth opportunity</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A052F479-1BD4-49E8-AF24-93730862663C}"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Environmental Brigades develops sustainable environmental solutions to preserve natural resources in bio-rich, but economically disadvantaged communities. In conjunction with local leaders and international organizations, student volunteers plan and implement projects that help communities develop sustainably and protect their future. Student projects include alternative energy solutions, reforestation and ecological preservation, environmental consulting to developing businesses and endangered species protection.  Currently, Environmental Brigades is only offered in Panama.</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3C4EA3-B8D8-4F31-A470-98DA9A1D1613}"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Environmental Brigades develops sustainable environmental solutions to preserve natural resources in bio-rich, but economically disadvantaged communities. In conjunction with local leaders and international organizations, student volunteers plan and implement projects that help communities develop sustainably and protect their future. Student projects include alternative energy solutions, reforestation and ecological preservation, environmental consulting to developing businesses and endangered species protection.  Currently, Environmental Brigades is only offered in Panama.</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3C4EA3-B8D8-4F31-A470-98DA9A1D1613}" type="slidenum">
              <a:rPr lang="en-US" smtClean="0"/>
              <a:pPr fontAlgn="base">
                <a:spcBef>
                  <a:spcPct val="0"/>
                </a:spcBef>
                <a:spcAft>
                  <a:spcPct val="0"/>
                </a:spcAft>
                <a:defRPr/>
              </a:pPr>
              <a:t>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8D0AA398-8355-4654-AC27-B008A718C0F6}"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7297738" y="0"/>
            <a:ext cx="1874837" cy="230188"/>
          </a:xfrm>
          <a:prstGeom prst="rect">
            <a:avLst/>
          </a:prstGeom>
        </p:spPr>
        <p:txBody>
          <a:bodyPr wrap="none">
            <a:spAutoFit/>
          </a:bodyPr>
          <a:lstStyle/>
          <a:p>
            <a:pPr fontAlgn="auto">
              <a:spcBef>
                <a:spcPts val="0"/>
              </a:spcBef>
              <a:spcAft>
                <a:spcPts val="0"/>
              </a:spcAft>
              <a:defRPr/>
            </a:pPr>
            <a:r>
              <a:rPr lang="en-US" sz="900" dirty="0">
                <a:solidFill>
                  <a:schemeClr val="bg1">
                    <a:lumMod val="95000"/>
                  </a:schemeClr>
                </a:solidFill>
                <a:latin typeface="+mn-lt"/>
                <a:cs typeface="+mn-cs"/>
              </a:rPr>
              <a:t>Global Brigades, Inc. Copyright 2009</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1E3EEEDA-28B5-4FC3-8912-E563421BEF72}" type="datetime1">
              <a:rPr lang="en-US"/>
              <a:pPr>
                <a:defRPr/>
              </a:pPr>
              <a:t>4/26/2010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7" name="Slide Number Placeholder 5"/>
          <p:cNvSpPr>
            <a:spLocks noGrp="1"/>
          </p:cNvSpPr>
          <p:nvPr>
            <p:ph type="sldNum" sz="quarter" idx="12"/>
          </p:nvPr>
        </p:nvSpPr>
        <p:spPr/>
        <p:txBody>
          <a:bodyPr/>
          <a:lstStyle>
            <a:lvl1pPr>
              <a:defRPr/>
            </a:lvl1pPr>
          </a:lstStyle>
          <a:p>
            <a:pPr>
              <a:defRPr/>
            </a:pPr>
            <a:fld id="{93A1E4CD-C568-44AB-A166-171F606F43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CCF795-48C1-4AC9-B732-A0536EEA076D}" type="datetime1">
              <a:rPr lang="en-US"/>
              <a:pPr>
                <a:defRPr/>
              </a:pPr>
              <a:t>4/26/2010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6" name="Slide Number Placeholder 5"/>
          <p:cNvSpPr>
            <a:spLocks noGrp="1"/>
          </p:cNvSpPr>
          <p:nvPr>
            <p:ph type="sldNum" sz="quarter" idx="12"/>
          </p:nvPr>
        </p:nvSpPr>
        <p:spPr/>
        <p:txBody>
          <a:bodyPr/>
          <a:lstStyle>
            <a:lvl1pPr>
              <a:defRPr/>
            </a:lvl1pPr>
          </a:lstStyle>
          <a:p>
            <a:pPr>
              <a:defRPr/>
            </a:pPr>
            <a:fld id="{AD29B33F-2C8B-4A13-96B7-AA6607690E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E5A03C-529D-4AFC-B6B9-AECD78186F12}" type="datetime1">
              <a:rPr lang="en-US"/>
              <a:pPr>
                <a:defRPr/>
              </a:pPr>
              <a:t>4/26/2010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6" name="Slide Number Placeholder 5"/>
          <p:cNvSpPr>
            <a:spLocks noGrp="1"/>
          </p:cNvSpPr>
          <p:nvPr>
            <p:ph type="sldNum" sz="quarter" idx="12"/>
          </p:nvPr>
        </p:nvSpPr>
        <p:spPr/>
        <p:txBody>
          <a:bodyPr/>
          <a:lstStyle>
            <a:lvl1pPr>
              <a:defRPr/>
            </a:lvl1pPr>
          </a:lstStyle>
          <a:p>
            <a:pPr>
              <a:defRPr/>
            </a:pPr>
            <a:fld id="{FBE90120-5CD5-4B75-9145-1D55BD2186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7297738" y="0"/>
            <a:ext cx="1874837" cy="230188"/>
          </a:xfrm>
          <a:prstGeom prst="rect">
            <a:avLst/>
          </a:prstGeom>
        </p:spPr>
        <p:txBody>
          <a:bodyPr wrap="none">
            <a:spAutoFit/>
          </a:bodyPr>
          <a:lstStyle/>
          <a:p>
            <a:pPr fontAlgn="auto">
              <a:spcBef>
                <a:spcPts val="0"/>
              </a:spcBef>
              <a:spcAft>
                <a:spcPts val="0"/>
              </a:spcAft>
              <a:defRPr/>
            </a:pPr>
            <a:r>
              <a:rPr lang="en-US" sz="900" dirty="0">
                <a:solidFill>
                  <a:schemeClr val="bg1">
                    <a:lumMod val="95000"/>
                  </a:schemeClr>
                </a:solidFill>
                <a:latin typeface="+mn-lt"/>
                <a:cs typeface="+mn-cs"/>
              </a:rPr>
              <a:t>Global Brigades, Inc. Copyright 2009</a:t>
            </a:r>
          </a:p>
        </p:txBody>
      </p:sp>
      <p:pic>
        <p:nvPicPr>
          <p:cNvPr id="5" name="Picture 9" descr="Landscape Header w Globe copy.jpg"/>
          <p:cNvPicPr>
            <a:picLocks noChangeAspect="1"/>
          </p:cNvPicPr>
          <p:nvPr userDrawn="1"/>
        </p:nvPicPr>
        <p:blipFill>
          <a:blip r:embed="rId2" cstate="print"/>
          <a:srcRect/>
          <a:stretch>
            <a:fillRect/>
          </a:stretch>
        </p:blipFill>
        <p:spPr bwMode="auto">
          <a:xfrm>
            <a:off x="0" y="0"/>
            <a:ext cx="9144000" cy="8540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0812CAF8-3F54-44AC-8293-BA9627C5CE3B}" type="datetime1">
              <a:rPr lang="en-US"/>
              <a:pPr>
                <a:defRPr/>
              </a:pPr>
              <a:t>4/26/2010</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8" name="Slide Number Placeholder 5"/>
          <p:cNvSpPr>
            <a:spLocks noGrp="1"/>
          </p:cNvSpPr>
          <p:nvPr>
            <p:ph type="sldNum" sz="quarter" idx="12"/>
          </p:nvPr>
        </p:nvSpPr>
        <p:spPr/>
        <p:txBody>
          <a:bodyPr/>
          <a:lstStyle>
            <a:lvl1pPr>
              <a:defRPr/>
            </a:lvl1pPr>
          </a:lstStyle>
          <a:p>
            <a:pPr>
              <a:defRPr/>
            </a:pPr>
            <a:fld id="{426EAF67-EBFB-4C22-8BDC-F2F4F17BFA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7297738" y="0"/>
            <a:ext cx="1874837" cy="230188"/>
          </a:xfrm>
          <a:prstGeom prst="rect">
            <a:avLst/>
          </a:prstGeom>
        </p:spPr>
        <p:txBody>
          <a:bodyPr wrap="none">
            <a:spAutoFit/>
          </a:bodyPr>
          <a:lstStyle/>
          <a:p>
            <a:pPr fontAlgn="auto">
              <a:spcBef>
                <a:spcPts val="0"/>
              </a:spcBef>
              <a:spcAft>
                <a:spcPts val="0"/>
              </a:spcAft>
              <a:defRPr/>
            </a:pPr>
            <a:r>
              <a:rPr lang="en-US" sz="900" dirty="0">
                <a:solidFill>
                  <a:schemeClr val="bg1">
                    <a:lumMod val="95000"/>
                  </a:schemeClr>
                </a:solidFill>
                <a:latin typeface="+mn-lt"/>
                <a:cs typeface="+mn-cs"/>
              </a:rPr>
              <a:t>Global Brigades, Inc. Copyright 2009</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CD86D2-9CAE-4430-AAFE-1D26B7491CE1}" type="datetime1">
              <a:rPr lang="en-US"/>
              <a:pPr>
                <a:defRPr/>
              </a:pPr>
              <a:t>4/26/2010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7" name="Slide Number Placeholder 5"/>
          <p:cNvSpPr>
            <a:spLocks noGrp="1"/>
          </p:cNvSpPr>
          <p:nvPr>
            <p:ph type="sldNum" sz="quarter" idx="12"/>
          </p:nvPr>
        </p:nvSpPr>
        <p:spPr/>
        <p:txBody>
          <a:bodyPr/>
          <a:lstStyle>
            <a:lvl1pPr>
              <a:defRPr/>
            </a:lvl1pPr>
          </a:lstStyle>
          <a:p>
            <a:pPr>
              <a:defRPr/>
            </a:pPr>
            <a:fld id="{410E55AE-86F5-467D-B28A-1F1FF5C8EC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E177342-32FA-485D-A686-D94DA4E67BF8}" type="datetime1">
              <a:rPr lang="en-US"/>
              <a:pPr>
                <a:defRPr/>
              </a:pPr>
              <a:t>4/26/2010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7" name="Slide Number Placeholder 5"/>
          <p:cNvSpPr>
            <a:spLocks noGrp="1"/>
          </p:cNvSpPr>
          <p:nvPr>
            <p:ph type="sldNum" sz="quarter" idx="12"/>
          </p:nvPr>
        </p:nvSpPr>
        <p:spPr/>
        <p:txBody>
          <a:bodyPr/>
          <a:lstStyle>
            <a:lvl1pPr>
              <a:defRPr/>
            </a:lvl1pPr>
          </a:lstStyle>
          <a:p>
            <a:pPr>
              <a:defRPr/>
            </a:pPr>
            <a:fld id="{22EEC342-E998-4CF0-925B-071390436B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C605FE-B52F-4A9E-800B-99D223F94A69}" type="datetime1">
              <a:rPr lang="en-US"/>
              <a:pPr>
                <a:defRPr/>
              </a:pPr>
              <a:t>4/26/2010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9" name="Slide Number Placeholder 5"/>
          <p:cNvSpPr>
            <a:spLocks noGrp="1"/>
          </p:cNvSpPr>
          <p:nvPr>
            <p:ph type="sldNum" sz="quarter" idx="12"/>
          </p:nvPr>
        </p:nvSpPr>
        <p:spPr/>
        <p:txBody>
          <a:bodyPr/>
          <a:lstStyle>
            <a:lvl1pPr>
              <a:defRPr/>
            </a:lvl1pPr>
          </a:lstStyle>
          <a:p>
            <a:pPr>
              <a:defRPr/>
            </a:pPr>
            <a:fld id="{52A14A31-B8F1-4DFD-90DF-F1A02626DE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886B8F-DA32-4391-9768-16DEDB36AF14}" type="datetime1">
              <a:rPr lang="en-US"/>
              <a:pPr>
                <a:defRPr/>
              </a:pPr>
              <a:t>4/26/2010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5" name="Slide Number Placeholder 5"/>
          <p:cNvSpPr>
            <a:spLocks noGrp="1"/>
          </p:cNvSpPr>
          <p:nvPr>
            <p:ph type="sldNum" sz="quarter" idx="12"/>
          </p:nvPr>
        </p:nvSpPr>
        <p:spPr/>
        <p:txBody>
          <a:bodyPr/>
          <a:lstStyle>
            <a:lvl1pPr>
              <a:defRPr/>
            </a:lvl1pPr>
          </a:lstStyle>
          <a:p>
            <a:pPr>
              <a:defRPr/>
            </a:pPr>
            <a:fld id="{5EA5DB99-1DA9-4D67-8D10-E3369C358B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B770A8-4C9D-43CD-B155-4B8E6250FDD3}" type="datetime1">
              <a:rPr lang="en-US"/>
              <a:pPr>
                <a:defRPr/>
              </a:pPr>
              <a:t>4/26/2010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4" name="Slide Number Placeholder 5"/>
          <p:cNvSpPr>
            <a:spLocks noGrp="1"/>
          </p:cNvSpPr>
          <p:nvPr>
            <p:ph type="sldNum" sz="quarter" idx="12"/>
          </p:nvPr>
        </p:nvSpPr>
        <p:spPr/>
        <p:txBody>
          <a:bodyPr/>
          <a:lstStyle>
            <a:lvl1pPr>
              <a:defRPr/>
            </a:lvl1pPr>
          </a:lstStyle>
          <a:p>
            <a:pPr>
              <a:defRPr/>
            </a:pPr>
            <a:fld id="{2DEF2DE3-22B5-42E5-9E3D-D5D8DCFF07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3CC39B-69FD-4ACA-9CC4-4F349B7F242F}" type="datetime1">
              <a:rPr lang="en-US"/>
              <a:pPr>
                <a:defRPr/>
              </a:pPr>
              <a:t>4/26/2010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7" name="Slide Number Placeholder 5"/>
          <p:cNvSpPr>
            <a:spLocks noGrp="1"/>
          </p:cNvSpPr>
          <p:nvPr>
            <p:ph type="sldNum" sz="quarter" idx="12"/>
          </p:nvPr>
        </p:nvSpPr>
        <p:spPr/>
        <p:txBody>
          <a:bodyPr/>
          <a:lstStyle>
            <a:lvl1pPr>
              <a:defRPr/>
            </a:lvl1pPr>
          </a:lstStyle>
          <a:p>
            <a:pPr>
              <a:defRPr/>
            </a:pPr>
            <a:fld id="{0FFA2664-FE92-48DA-ABD2-EB73A30387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33A8F4-55E5-47E8-8704-8B5327F21342}" type="datetime1">
              <a:rPr lang="en-US"/>
              <a:pPr>
                <a:defRPr/>
              </a:pPr>
              <a:t>4/26/2010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7" name="Slide Number Placeholder 5"/>
          <p:cNvSpPr>
            <a:spLocks noGrp="1"/>
          </p:cNvSpPr>
          <p:nvPr>
            <p:ph type="sldNum" sz="quarter" idx="12"/>
          </p:nvPr>
        </p:nvSpPr>
        <p:spPr/>
        <p:txBody>
          <a:bodyPr/>
          <a:lstStyle>
            <a:lvl1pPr>
              <a:defRPr/>
            </a:lvl1pPr>
          </a:lstStyle>
          <a:p>
            <a:pPr>
              <a:defRPr/>
            </a:pPr>
            <a:fld id="{CFCAEBAB-35A1-4EA1-A8E7-7F4AFAD1E6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7BE3034-449E-4FB5-96ED-1B86AB9E703B}" type="datetime1">
              <a:rPr lang="en-US"/>
              <a:pPr>
                <a:defRPr/>
              </a:pPr>
              <a:t>4/26/2010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Global Brigades, Inc Copyright 2009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BE49C10-3656-4260-B996-A1235D401D92}" type="slidenum">
              <a:rPr lang="en-US"/>
              <a:pPr>
                <a:defRPr/>
              </a:pPr>
              <a:t>‹#›</a:t>
            </a:fld>
            <a:endParaRPr lang="en-US"/>
          </a:p>
        </p:txBody>
      </p:sp>
      <p:sp>
        <p:nvSpPr>
          <p:cNvPr id="8" name="Rectangle 7"/>
          <p:cNvSpPr/>
          <p:nvPr userDrawn="1"/>
        </p:nvSpPr>
        <p:spPr>
          <a:xfrm>
            <a:off x="7297738" y="0"/>
            <a:ext cx="1874837" cy="230188"/>
          </a:xfrm>
          <a:prstGeom prst="rect">
            <a:avLst/>
          </a:prstGeom>
        </p:spPr>
        <p:txBody>
          <a:bodyPr wrap="none">
            <a:spAutoFit/>
          </a:bodyPr>
          <a:lstStyle/>
          <a:p>
            <a:pPr fontAlgn="auto">
              <a:spcBef>
                <a:spcPts val="0"/>
              </a:spcBef>
              <a:spcAft>
                <a:spcPts val="0"/>
              </a:spcAft>
              <a:defRPr/>
            </a:pPr>
            <a:r>
              <a:rPr lang="en-US" sz="900" dirty="0">
                <a:solidFill>
                  <a:schemeClr val="bg1">
                    <a:lumMod val="95000"/>
                  </a:schemeClr>
                </a:solidFill>
                <a:latin typeface="+mn-lt"/>
                <a:cs typeface="+mn-cs"/>
              </a:rPr>
              <a:t>Global Brigades, Inc. Copyright 2009</a:t>
            </a: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facebook.com/#!/group.php?gid=138464668587&amp;ref=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Globe w Tag - Honduras Landscape copy.jpg"/>
          <p:cNvPicPr>
            <a:picLocks noChangeAspect="1"/>
          </p:cNvPicPr>
          <p:nvPr/>
        </p:nvPicPr>
        <p:blipFill>
          <a:blip r:embed="rId3" cstate="print"/>
          <a:srcRect/>
          <a:stretch>
            <a:fillRect/>
          </a:stretch>
        </p:blipFill>
        <p:spPr bwMode="auto">
          <a:xfrm>
            <a:off x="76200" y="715963"/>
            <a:ext cx="4057650" cy="4114800"/>
          </a:xfrm>
          <a:prstGeom prst="rect">
            <a:avLst/>
          </a:prstGeom>
          <a:noFill/>
          <a:ln w="9525">
            <a:noFill/>
            <a:miter lim="800000"/>
            <a:headEnd/>
            <a:tailEnd/>
          </a:ln>
        </p:spPr>
      </p:pic>
      <p:sp>
        <p:nvSpPr>
          <p:cNvPr id="5123" name="TextBox 7"/>
          <p:cNvSpPr txBox="1">
            <a:spLocks noChangeArrowheads="1"/>
          </p:cNvSpPr>
          <p:nvPr/>
        </p:nvSpPr>
        <p:spPr bwMode="auto">
          <a:xfrm>
            <a:off x="2740025" y="3657600"/>
            <a:ext cx="6175375" cy="1015663"/>
          </a:xfrm>
          <a:prstGeom prst="rect">
            <a:avLst/>
          </a:prstGeom>
          <a:noFill/>
          <a:ln w="9525">
            <a:noFill/>
            <a:miter lim="800000"/>
            <a:headEnd/>
            <a:tailEnd/>
          </a:ln>
        </p:spPr>
        <p:txBody>
          <a:bodyPr>
            <a:spAutoFit/>
          </a:bodyPr>
          <a:lstStyle/>
          <a:p>
            <a:r>
              <a:rPr lang="en-US" sz="4000" b="1" dirty="0">
                <a:solidFill>
                  <a:srgbClr val="2F2F2F"/>
                </a:solidFill>
                <a:latin typeface="Calibri" pitchFamily="34" charset="0"/>
              </a:rPr>
              <a:t>Global Brigades </a:t>
            </a:r>
            <a:r>
              <a:rPr lang="en-US" sz="4000" b="1" dirty="0" smtClean="0">
                <a:solidFill>
                  <a:srgbClr val="2F2F2F"/>
                </a:solidFill>
                <a:latin typeface="Calibri" pitchFamily="34" charset="0"/>
              </a:rPr>
              <a:t>at IU</a:t>
            </a:r>
            <a:endParaRPr lang="en-US" sz="4000" b="1" dirty="0">
              <a:solidFill>
                <a:srgbClr val="2F2F2F"/>
              </a:solidFill>
              <a:latin typeface="Calibri" pitchFamily="34" charset="0"/>
            </a:endParaRPr>
          </a:p>
          <a:p>
            <a:r>
              <a:rPr lang="en-US" sz="2000" dirty="0" smtClean="0">
                <a:solidFill>
                  <a:srgbClr val="2F2F2F"/>
                </a:solidFill>
                <a:latin typeface="Calibri" pitchFamily="34" charset="0"/>
              </a:rPr>
              <a:t>student-led </a:t>
            </a:r>
            <a:r>
              <a:rPr lang="en-US" sz="2000" dirty="0">
                <a:solidFill>
                  <a:srgbClr val="2F2F2F"/>
                </a:solidFill>
                <a:latin typeface="Calibri" pitchFamily="34" charset="0"/>
              </a:rPr>
              <a:t>international </a:t>
            </a:r>
            <a:r>
              <a:rPr lang="en-US" sz="2000" dirty="0" smtClean="0">
                <a:solidFill>
                  <a:srgbClr val="2F2F2F"/>
                </a:solidFill>
                <a:latin typeface="Calibri" pitchFamily="34" charset="0"/>
              </a:rPr>
              <a:t>development</a:t>
            </a:r>
            <a:endParaRPr lang="en-US" sz="2000" dirty="0">
              <a:solidFill>
                <a:srgbClr val="2F2F2F"/>
              </a:solidFill>
              <a:latin typeface="Calibri" pitchFamily="34" charset="0"/>
            </a:endParaRPr>
          </a:p>
        </p:txBody>
      </p:sp>
      <p:sp>
        <p:nvSpPr>
          <p:cNvPr id="6" name="Rectangle 5"/>
          <p:cNvSpPr/>
          <p:nvPr/>
        </p:nvSpPr>
        <p:spPr>
          <a:xfrm>
            <a:off x="685800" y="6497638"/>
            <a:ext cx="5867400" cy="203200"/>
          </a:xfrm>
          <a:prstGeom prst="rect">
            <a:avLst/>
          </a:prstGeom>
          <a:noFill/>
        </p:spPr>
        <p:txBody>
          <a:bodyPr>
            <a:spAutoFit/>
          </a:bodyPr>
          <a:lstStyle/>
          <a:p>
            <a:pPr algn="ctr">
              <a:lnSpc>
                <a:spcPts val="800"/>
              </a:lnSpc>
              <a:spcAft>
                <a:spcPts val="1000"/>
              </a:spcAft>
              <a:defRPr/>
            </a:pPr>
            <a:r>
              <a:rPr lang="en-US" sz="1000" spc="250" dirty="0">
                <a:solidFill>
                  <a:srgbClr val="2F2F2F"/>
                </a:solidFill>
                <a:latin typeface="Calibri" pitchFamily="34" charset="0"/>
                <a:cs typeface="Arial" pitchFamily="34" charset="0"/>
              </a:rPr>
              <a:t>www.globalbrigades.org</a:t>
            </a:r>
            <a:endParaRPr lang="en-US" sz="1000" dirty="0">
              <a:solidFill>
                <a:srgbClr val="2F2F2F"/>
              </a:solidFill>
              <a:latin typeface="Calibri" pitchFamily="34" charset="0"/>
              <a:cs typeface="Arial" pitchFamily="34" charset="0"/>
            </a:endParaRPr>
          </a:p>
        </p:txBody>
      </p:sp>
      <p:pic>
        <p:nvPicPr>
          <p:cNvPr id="5125" name="Picture 6" descr="Medical for Light Bkgds copy.jpg"/>
          <p:cNvPicPr>
            <a:picLocks noChangeAspect="1"/>
          </p:cNvPicPr>
          <p:nvPr/>
        </p:nvPicPr>
        <p:blipFill>
          <a:blip r:embed="rId4" cstate="print"/>
          <a:srcRect/>
          <a:stretch>
            <a:fillRect/>
          </a:stretch>
        </p:blipFill>
        <p:spPr bwMode="auto">
          <a:xfrm>
            <a:off x="7696200" y="6080125"/>
            <a:ext cx="1447800" cy="777875"/>
          </a:xfrm>
          <a:prstGeom prst="rect">
            <a:avLst/>
          </a:prstGeom>
          <a:noFill/>
          <a:ln w="9525">
            <a:noFill/>
            <a:miter lim="800000"/>
            <a:headEnd/>
            <a:tailEnd/>
          </a:ln>
        </p:spPr>
      </p:pic>
      <p:sp>
        <p:nvSpPr>
          <p:cNvPr id="5126" name="Text Box 2"/>
          <p:cNvSpPr txBox="1">
            <a:spLocks noChangeArrowheads="1"/>
          </p:cNvSpPr>
          <p:nvPr/>
        </p:nvSpPr>
        <p:spPr bwMode="auto">
          <a:xfrm>
            <a:off x="0" y="6337300"/>
            <a:ext cx="7315200" cy="368300"/>
          </a:xfrm>
          <a:prstGeom prst="rect">
            <a:avLst/>
          </a:prstGeom>
          <a:noFill/>
          <a:ln w="9525">
            <a:noFill/>
            <a:miter lim="800000"/>
            <a:headEnd/>
            <a:tailEnd/>
          </a:ln>
        </p:spPr>
        <p:txBody>
          <a:bodyPr/>
          <a:lstStyle/>
          <a:p>
            <a:pPr algn="ctr">
              <a:lnSpc>
                <a:spcPts val="800"/>
              </a:lnSpc>
              <a:spcAft>
                <a:spcPts val="1000"/>
              </a:spcAft>
            </a:pPr>
            <a:r>
              <a:rPr lang="en-US" sz="1400" b="1">
                <a:solidFill>
                  <a:srgbClr val="2F2F2F"/>
                </a:solidFill>
                <a:latin typeface="Calibri" pitchFamily="34" charset="0"/>
              </a:rPr>
              <a:t>students EMPOWERING communities</a:t>
            </a:r>
          </a:p>
          <a:p>
            <a:pPr algn="ctr">
              <a:spcAft>
                <a:spcPts val="1000"/>
              </a:spcAft>
            </a:pPr>
            <a:endParaRPr lang="en-US" sz="1400" b="1">
              <a:solidFill>
                <a:srgbClr val="2F2F2F"/>
              </a:solidFill>
              <a:latin typeface="Calibri" pitchFamily="34" charset="0"/>
            </a:endParaRPr>
          </a:p>
          <a:p>
            <a:endParaRPr lang="en-US" b="1">
              <a:solidFill>
                <a:srgbClr val="2F2F2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267575" y="0"/>
            <a:ext cx="1876425" cy="230188"/>
          </a:xfrm>
          <a:prstGeom prst="rect">
            <a:avLst/>
          </a:prstGeom>
        </p:spPr>
        <p:txBody>
          <a:bodyPr wrap="none">
            <a:spAutoFit/>
          </a:bodyPr>
          <a:lstStyle/>
          <a:p>
            <a:pPr>
              <a:defRPr/>
            </a:pPr>
            <a:r>
              <a:rPr lang="en-US" sz="900" dirty="0">
                <a:solidFill>
                  <a:schemeClr val="bg1">
                    <a:lumMod val="95000"/>
                  </a:schemeClr>
                </a:solidFill>
                <a:latin typeface="Arial" pitchFamily="34" charset="0"/>
                <a:cs typeface="Arial" pitchFamily="34" charset="0"/>
              </a:rPr>
              <a:t>Global Brigades, Inc. Copyright 2009</a:t>
            </a:r>
          </a:p>
        </p:txBody>
      </p:sp>
      <p:sp>
        <p:nvSpPr>
          <p:cNvPr id="22532" name="TextBox 7"/>
          <p:cNvSpPr txBox="1">
            <a:spLocks noChangeArrowheads="1"/>
          </p:cNvSpPr>
          <p:nvPr/>
        </p:nvSpPr>
        <p:spPr bwMode="auto">
          <a:xfrm>
            <a:off x="593725" y="2527300"/>
            <a:ext cx="8079456" cy="4154984"/>
          </a:xfrm>
          <a:prstGeom prst="rect">
            <a:avLst/>
          </a:prstGeom>
          <a:noFill/>
          <a:ln w="9525">
            <a:noFill/>
            <a:miter lim="800000"/>
            <a:headEnd/>
            <a:tailEnd/>
          </a:ln>
        </p:spPr>
        <p:txBody>
          <a:bodyPr wrap="none">
            <a:spAutoFit/>
          </a:bodyPr>
          <a:lstStyle/>
          <a:p>
            <a:endParaRPr lang="en-US" dirty="0"/>
          </a:p>
          <a:p>
            <a:r>
              <a:rPr lang="en-US" sz="3600" b="1" dirty="0">
                <a:solidFill>
                  <a:srgbClr val="2F2F2F"/>
                </a:solidFill>
              </a:rPr>
              <a:t>Included in program fee: </a:t>
            </a:r>
          </a:p>
          <a:p>
            <a:pPr>
              <a:buFont typeface="Wingdings" pitchFamily="2" charset="2"/>
              <a:buChar char="ü"/>
            </a:pPr>
            <a:r>
              <a:rPr lang="en-US" sz="2400" dirty="0">
                <a:solidFill>
                  <a:srgbClr val="2F2F2F"/>
                </a:solidFill>
              </a:rPr>
              <a:t> 7 days and 6 nights program</a:t>
            </a:r>
          </a:p>
          <a:p>
            <a:pPr>
              <a:buFont typeface="Wingdings" pitchFamily="2" charset="2"/>
              <a:buChar char="ü"/>
            </a:pPr>
            <a:r>
              <a:rPr lang="en-US" sz="2400" dirty="0">
                <a:solidFill>
                  <a:srgbClr val="2F2F2F"/>
                </a:solidFill>
              </a:rPr>
              <a:t> Accommodations and meals</a:t>
            </a:r>
          </a:p>
          <a:p>
            <a:pPr>
              <a:buFont typeface="Wingdings" pitchFamily="2" charset="2"/>
              <a:buChar char="ü"/>
            </a:pPr>
            <a:r>
              <a:rPr lang="en-US" sz="2400" dirty="0">
                <a:solidFill>
                  <a:srgbClr val="2F2F2F"/>
                </a:solidFill>
              </a:rPr>
              <a:t> In-country transportation</a:t>
            </a:r>
          </a:p>
          <a:p>
            <a:pPr>
              <a:buFont typeface="Wingdings" pitchFamily="2" charset="2"/>
              <a:buChar char="ü"/>
            </a:pPr>
            <a:r>
              <a:rPr lang="en-US" sz="2400" dirty="0">
                <a:solidFill>
                  <a:srgbClr val="2F2F2F"/>
                </a:solidFill>
              </a:rPr>
              <a:t> Spanish translators and coordinators</a:t>
            </a:r>
          </a:p>
          <a:p>
            <a:pPr>
              <a:buFont typeface="Wingdings" pitchFamily="2" charset="2"/>
              <a:buChar char="ü"/>
            </a:pPr>
            <a:r>
              <a:rPr lang="en-US" sz="2400" dirty="0">
                <a:solidFill>
                  <a:srgbClr val="2F2F2F"/>
                </a:solidFill>
              </a:rPr>
              <a:t> Program sustainability and follow-up by in-country team</a:t>
            </a:r>
          </a:p>
          <a:p>
            <a:pPr>
              <a:buFont typeface="Wingdings" pitchFamily="2" charset="2"/>
              <a:buChar char="ü"/>
            </a:pPr>
            <a:r>
              <a:rPr lang="en-US" sz="2400" dirty="0">
                <a:solidFill>
                  <a:srgbClr val="2F2F2F"/>
                </a:solidFill>
              </a:rPr>
              <a:t> Community investment fund to perpetuate </a:t>
            </a:r>
            <a:r>
              <a:rPr lang="en-US" sz="2400" dirty="0" smtClean="0">
                <a:solidFill>
                  <a:srgbClr val="2F2F2F"/>
                </a:solidFill>
              </a:rPr>
              <a:t>projects</a:t>
            </a:r>
          </a:p>
          <a:p>
            <a:pPr>
              <a:buFont typeface="Wingdings" pitchFamily="2" charset="2"/>
              <a:buChar char="ü"/>
            </a:pPr>
            <a:r>
              <a:rPr lang="en-US" sz="2400" dirty="0" smtClean="0">
                <a:solidFill>
                  <a:srgbClr val="2F2F2F"/>
                </a:solidFill>
              </a:rPr>
              <a:t> Health insurance</a:t>
            </a:r>
          </a:p>
          <a:p>
            <a:pPr>
              <a:buFont typeface="Wingdings" pitchFamily="2" charset="2"/>
              <a:buChar char="ü"/>
            </a:pPr>
            <a:r>
              <a:rPr lang="en-US" sz="2400" dirty="0" smtClean="0">
                <a:solidFill>
                  <a:srgbClr val="2F2F2F"/>
                </a:solidFill>
              </a:rPr>
              <a:t> Experience of a life time!</a:t>
            </a:r>
            <a:endParaRPr lang="en-US" sz="2400" dirty="0">
              <a:solidFill>
                <a:srgbClr val="2F2F2F"/>
              </a:solidFill>
            </a:endParaRPr>
          </a:p>
          <a:p>
            <a:endParaRPr lang="en-US" dirty="0"/>
          </a:p>
        </p:txBody>
      </p:sp>
      <p:sp>
        <p:nvSpPr>
          <p:cNvPr id="22534" name="TextBox 10"/>
          <p:cNvSpPr txBox="1">
            <a:spLocks noChangeArrowheads="1"/>
          </p:cNvSpPr>
          <p:nvPr/>
        </p:nvSpPr>
        <p:spPr bwMode="auto">
          <a:xfrm>
            <a:off x="685800" y="1524000"/>
            <a:ext cx="4587090" cy="769441"/>
          </a:xfrm>
          <a:prstGeom prst="rect">
            <a:avLst/>
          </a:prstGeom>
          <a:noFill/>
          <a:ln w="9525">
            <a:noFill/>
            <a:miter lim="800000"/>
            <a:headEnd/>
            <a:tailEnd/>
          </a:ln>
        </p:spPr>
        <p:txBody>
          <a:bodyPr wrap="none">
            <a:spAutoFit/>
          </a:bodyPr>
          <a:lstStyle/>
          <a:p>
            <a:r>
              <a:rPr lang="en-US" sz="4400" b="1" dirty="0">
                <a:solidFill>
                  <a:srgbClr val="2F2F2F"/>
                </a:solidFill>
                <a:latin typeface="Calibri" pitchFamily="34" charset="0"/>
              </a:rPr>
              <a:t>$850 USD + Airfare</a:t>
            </a:r>
          </a:p>
        </p:txBody>
      </p:sp>
      <p:sp>
        <p:nvSpPr>
          <p:cNvPr id="22535" name="Title 1"/>
          <p:cNvSpPr>
            <a:spLocks noGrp="1"/>
          </p:cNvSpPr>
          <p:nvPr>
            <p:ph type="title"/>
          </p:nvPr>
        </p:nvSpPr>
        <p:spPr>
          <a:xfrm>
            <a:off x="457200" y="427038"/>
            <a:ext cx="8229600" cy="563562"/>
          </a:xfrm>
        </p:spPr>
        <p:txBody>
          <a:bodyPr/>
          <a:lstStyle/>
          <a:p>
            <a:pPr algn="l" eaLnBrk="1" hangingPunct="1"/>
            <a:r>
              <a:rPr lang="en-US" sz="3800" b="1" smtClean="0">
                <a:solidFill>
                  <a:schemeClr val="bg1"/>
                </a:solidFill>
                <a:latin typeface="Arial" charset="0"/>
                <a:cs typeface="Arial" charset="0"/>
              </a:rPr>
              <a:t>PROGRAM COSTS</a:t>
            </a:r>
          </a:p>
        </p:txBody>
      </p:sp>
      <p:pic>
        <p:nvPicPr>
          <p:cNvPr id="22536" name="Picture 6" descr="Medical for Light Bkgds copy.jpg"/>
          <p:cNvPicPr>
            <a:picLocks noChangeAspect="1"/>
          </p:cNvPicPr>
          <p:nvPr/>
        </p:nvPicPr>
        <p:blipFill>
          <a:blip r:embed="rId3" cstate="print"/>
          <a:srcRect/>
          <a:stretch>
            <a:fillRect/>
          </a:stretch>
        </p:blipFill>
        <p:spPr bwMode="auto">
          <a:xfrm>
            <a:off x="7696200" y="6080125"/>
            <a:ext cx="1447800"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267575" y="0"/>
            <a:ext cx="1876425" cy="230188"/>
          </a:xfrm>
          <a:prstGeom prst="rect">
            <a:avLst/>
          </a:prstGeom>
        </p:spPr>
        <p:txBody>
          <a:bodyPr wrap="none">
            <a:spAutoFit/>
          </a:bodyPr>
          <a:lstStyle/>
          <a:p>
            <a:pPr>
              <a:defRPr/>
            </a:pPr>
            <a:r>
              <a:rPr lang="en-US" sz="900" dirty="0">
                <a:solidFill>
                  <a:schemeClr val="bg1">
                    <a:lumMod val="95000"/>
                  </a:schemeClr>
                </a:solidFill>
                <a:latin typeface="Arial" pitchFamily="34" charset="0"/>
                <a:cs typeface="Arial" pitchFamily="34" charset="0"/>
              </a:rPr>
              <a:t>Global Brigades, Inc. Copyright 2009</a:t>
            </a:r>
          </a:p>
        </p:txBody>
      </p:sp>
      <p:sp>
        <p:nvSpPr>
          <p:cNvPr id="22532" name="TextBox 7"/>
          <p:cNvSpPr txBox="1">
            <a:spLocks noChangeArrowheads="1"/>
          </p:cNvSpPr>
          <p:nvPr/>
        </p:nvSpPr>
        <p:spPr bwMode="auto">
          <a:xfrm>
            <a:off x="304800" y="1066800"/>
            <a:ext cx="8023350" cy="2769989"/>
          </a:xfrm>
          <a:prstGeom prst="rect">
            <a:avLst/>
          </a:prstGeom>
          <a:noFill/>
          <a:ln w="9525">
            <a:noFill/>
            <a:miter lim="800000"/>
            <a:headEnd/>
            <a:tailEnd/>
          </a:ln>
        </p:spPr>
        <p:txBody>
          <a:bodyPr wrap="none">
            <a:spAutoFit/>
          </a:bodyPr>
          <a:lstStyle/>
          <a:p>
            <a:pPr>
              <a:defRPr/>
            </a:pPr>
            <a:r>
              <a:rPr lang="en-US" sz="3600" b="1" dirty="0">
                <a:solidFill>
                  <a:schemeClr val="tx2">
                    <a:lumMod val="75000"/>
                  </a:schemeClr>
                </a:solidFill>
              </a:rPr>
              <a:t>An opportunity to </a:t>
            </a:r>
            <a:r>
              <a:rPr lang="en-US" sz="3600" b="1" dirty="0" smtClean="0">
                <a:solidFill>
                  <a:schemeClr val="tx2">
                    <a:lumMod val="75000"/>
                  </a:schemeClr>
                </a:solidFill>
              </a:rPr>
              <a:t>learn:</a:t>
            </a:r>
            <a:endParaRPr lang="en-US" sz="2400" dirty="0">
              <a:solidFill>
                <a:schemeClr val="tx2">
                  <a:lumMod val="75000"/>
                </a:schemeClr>
              </a:solidFill>
            </a:endParaRPr>
          </a:p>
          <a:p>
            <a:pPr>
              <a:buFont typeface="Wingdings" pitchFamily="2" charset="2"/>
              <a:buChar char="v"/>
              <a:defRPr/>
            </a:pPr>
            <a:r>
              <a:rPr lang="en-US" sz="2400" dirty="0">
                <a:solidFill>
                  <a:srgbClr val="2F2F2F"/>
                </a:solidFill>
              </a:rPr>
              <a:t> Get real world experience in your field of interest</a:t>
            </a:r>
          </a:p>
          <a:p>
            <a:pPr>
              <a:buFont typeface="Wingdings" pitchFamily="2" charset="2"/>
              <a:buChar char="v"/>
              <a:defRPr/>
            </a:pPr>
            <a:r>
              <a:rPr lang="en-US" sz="2400" dirty="0">
                <a:solidFill>
                  <a:srgbClr val="2F2F2F"/>
                </a:solidFill>
              </a:rPr>
              <a:t> Challenge what you have learned in the classroom</a:t>
            </a:r>
          </a:p>
          <a:p>
            <a:pPr>
              <a:buFont typeface="Wingdings" pitchFamily="2" charset="2"/>
              <a:buChar char="v"/>
              <a:defRPr/>
            </a:pPr>
            <a:r>
              <a:rPr lang="en-US" sz="2400" dirty="0">
                <a:solidFill>
                  <a:srgbClr val="2F2F2F"/>
                </a:solidFill>
              </a:rPr>
              <a:t> Meet other students with similar interests and passions</a:t>
            </a:r>
          </a:p>
          <a:p>
            <a:pPr>
              <a:buFont typeface="Wingdings" pitchFamily="2" charset="2"/>
              <a:buChar char="v"/>
              <a:defRPr/>
            </a:pPr>
            <a:r>
              <a:rPr lang="en-US" sz="2400" dirty="0">
                <a:solidFill>
                  <a:srgbClr val="2F2F2F"/>
                </a:solidFill>
              </a:rPr>
              <a:t> Practice Spanish </a:t>
            </a:r>
          </a:p>
          <a:p>
            <a:pPr>
              <a:buFont typeface="Wingdings" pitchFamily="2" charset="2"/>
              <a:buChar char="v"/>
              <a:defRPr/>
            </a:pPr>
            <a:r>
              <a:rPr lang="en-US" sz="2400" dirty="0">
                <a:solidFill>
                  <a:srgbClr val="2F2F2F"/>
                </a:solidFill>
              </a:rPr>
              <a:t> See the beauty of Central America!</a:t>
            </a:r>
          </a:p>
          <a:p>
            <a:pPr>
              <a:buFont typeface="Wingdings" pitchFamily="2" charset="2"/>
              <a:buChar char="v"/>
              <a:defRPr/>
            </a:pPr>
            <a:endParaRPr lang="en-US" dirty="0"/>
          </a:p>
        </p:txBody>
      </p:sp>
      <p:sp>
        <p:nvSpPr>
          <p:cNvPr id="23556" name="Title 1"/>
          <p:cNvSpPr>
            <a:spLocks noGrp="1"/>
          </p:cNvSpPr>
          <p:nvPr>
            <p:ph type="title"/>
          </p:nvPr>
        </p:nvSpPr>
        <p:spPr>
          <a:xfrm>
            <a:off x="457200" y="427038"/>
            <a:ext cx="8229600" cy="563562"/>
          </a:xfrm>
        </p:spPr>
        <p:txBody>
          <a:bodyPr/>
          <a:lstStyle/>
          <a:p>
            <a:pPr algn="l" eaLnBrk="1" hangingPunct="1"/>
            <a:r>
              <a:rPr lang="en-US" sz="3800" b="1" dirty="0" smtClean="0">
                <a:solidFill>
                  <a:schemeClr val="bg1"/>
                </a:solidFill>
                <a:latin typeface="Arial" charset="0"/>
                <a:cs typeface="Arial" charset="0"/>
              </a:rPr>
              <a:t>WHY GET INVOLVED</a:t>
            </a:r>
          </a:p>
        </p:txBody>
      </p:sp>
      <p:pic>
        <p:nvPicPr>
          <p:cNvPr id="23557" name="Picture 6" descr="Medical for Light Bkgds copy.jpg"/>
          <p:cNvPicPr>
            <a:picLocks noChangeAspect="1"/>
          </p:cNvPicPr>
          <p:nvPr/>
        </p:nvPicPr>
        <p:blipFill>
          <a:blip r:embed="rId3" cstate="print"/>
          <a:srcRect/>
          <a:stretch>
            <a:fillRect/>
          </a:stretch>
        </p:blipFill>
        <p:spPr bwMode="auto">
          <a:xfrm>
            <a:off x="7696200" y="6080125"/>
            <a:ext cx="1447800" cy="777875"/>
          </a:xfrm>
          <a:prstGeom prst="rect">
            <a:avLst/>
          </a:prstGeom>
          <a:noFill/>
          <a:ln w="9525">
            <a:noFill/>
            <a:miter lim="800000"/>
            <a:headEnd/>
            <a:tailEnd/>
          </a:ln>
        </p:spPr>
      </p:pic>
      <p:sp>
        <p:nvSpPr>
          <p:cNvPr id="11" name="TextBox 7"/>
          <p:cNvSpPr txBox="1">
            <a:spLocks noChangeArrowheads="1"/>
          </p:cNvSpPr>
          <p:nvPr/>
        </p:nvSpPr>
        <p:spPr bwMode="auto">
          <a:xfrm>
            <a:off x="304800" y="3721100"/>
            <a:ext cx="8458200" cy="2122488"/>
          </a:xfrm>
          <a:prstGeom prst="rect">
            <a:avLst/>
          </a:prstGeom>
          <a:noFill/>
          <a:ln w="9525">
            <a:noFill/>
            <a:miter lim="800000"/>
            <a:headEnd/>
            <a:tailEnd/>
          </a:ln>
        </p:spPr>
        <p:txBody>
          <a:bodyPr>
            <a:spAutoFit/>
          </a:bodyPr>
          <a:lstStyle/>
          <a:p>
            <a:pPr>
              <a:defRPr/>
            </a:pPr>
            <a:r>
              <a:rPr lang="en-US" sz="3600" b="1" dirty="0">
                <a:solidFill>
                  <a:schemeClr val="tx2">
                    <a:lumMod val="75000"/>
                  </a:schemeClr>
                </a:solidFill>
              </a:rPr>
              <a:t>An opportunity to help: </a:t>
            </a:r>
            <a:endParaRPr lang="en-US" sz="2400" dirty="0">
              <a:solidFill>
                <a:schemeClr val="tx2">
                  <a:lumMod val="75000"/>
                </a:schemeClr>
              </a:solidFill>
            </a:endParaRPr>
          </a:p>
          <a:p>
            <a:pPr>
              <a:buFont typeface="Wingdings" pitchFamily="2" charset="2"/>
              <a:buChar char="v"/>
              <a:defRPr/>
            </a:pPr>
            <a:r>
              <a:rPr lang="en-US" sz="2400" dirty="0">
                <a:solidFill>
                  <a:srgbClr val="2F2F2F"/>
                </a:solidFill>
              </a:rPr>
              <a:t> Use your education and your resources to change lives</a:t>
            </a:r>
          </a:p>
          <a:p>
            <a:pPr>
              <a:buFont typeface="Wingdings" pitchFamily="2" charset="2"/>
              <a:buChar char="v"/>
              <a:defRPr/>
            </a:pPr>
            <a:r>
              <a:rPr lang="en-US" sz="2400" dirty="0">
                <a:solidFill>
                  <a:srgbClr val="2F2F2F"/>
                </a:solidFill>
              </a:rPr>
              <a:t> Provide basic resources and sustainable development projects that will help communities for generations to come</a:t>
            </a:r>
          </a:p>
          <a:p>
            <a:pPr>
              <a:buFont typeface="Wingdings" pitchFamily="2" charset="2"/>
              <a:buChar char="v"/>
              <a:defRPr/>
            </a:pPr>
            <a:r>
              <a:rPr lang="en-US" sz="2400" dirty="0">
                <a:solidFill>
                  <a:srgbClr val="2F2F2F"/>
                </a:solidFill>
              </a:rPr>
              <a:t> See how much you can get done in only one week</a:t>
            </a:r>
            <a:endParaRPr lang="en-US" dirty="0"/>
          </a:p>
        </p:txBody>
      </p:sp>
      <p:sp>
        <p:nvSpPr>
          <p:cNvPr id="14" name="TextBox 13"/>
          <p:cNvSpPr txBox="1"/>
          <p:nvPr/>
        </p:nvSpPr>
        <p:spPr>
          <a:xfrm>
            <a:off x="609600" y="6000750"/>
            <a:ext cx="6858000" cy="400050"/>
          </a:xfrm>
          <a:prstGeom prst="rect">
            <a:avLst/>
          </a:prstGeom>
          <a:noFill/>
        </p:spPr>
        <p:txBody>
          <a:bodyPr>
            <a:spAutoFit/>
          </a:bodyPr>
          <a:lstStyle/>
          <a:p>
            <a:pPr>
              <a:defRPr/>
            </a:pPr>
            <a:r>
              <a:rPr lang="en-US" sz="2000" b="1" u="sng" dirty="0">
                <a:solidFill>
                  <a:schemeClr val="accent4">
                    <a:lumMod val="50000"/>
                  </a:schemeClr>
                </a:solidFill>
                <a:latin typeface="+mn-lt"/>
              </a:rPr>
              <a:t>Past </a:t>
            </a:r>
            <a:r>
              <a:rPr lang="en-US" sz="2000" b="1" u="sng" dirty="0" err="1">
                <a:solidFill>
                  <a:schemeClr val="accent4">
                    <a:lumMod val="50000"/>
                  </a:schemeClr>
                </a:solidFill>
                <a:latin typeface="+mn-lt"/>
              </a:rPr>
              <a:t>Brigaders</a:t>
            </a:r>
            <a:r>
              <a:rPr lang="en-US" sz="2000" b="1" u="sng" dirty="0">
                <a:solidFill>
                  <a:schemeClr val="accent4">
                    <a:lumMod val="50000"/>
                  </a:schemeClr>
                </a:solidFill>
                <a:latin typeface="+mn-lt"/>
              </a:rPr>
              <a:t>: Share your stories and your experiences!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solidFill>
                  <a:schemeClr val="bg1"/>
                </a:solidFill>
              </a:rPr>
              <a:t>More about Environmental Brigades</a:t>
            </a:r>
            <a:endParaRPr lang="en-US" sz="4000" b="1" dirty="0">
              <a:solidFill>
                <a:schemeClr val="bg1"/>
              </a:solidFill>
            </a:endParaRPr>
          </a:p>
        </p:txBody>
      </p:sp>
      <p:sp>
        <p:nvSpPr>
          <p:cNvPr id="3" name="Content Placeholder 2"/>
          <p:cNvSpPr>
            <a:spLocks noGrp="1"/>
          </p:cNvSpPr>
          <p:nvPr>
            <p:ph idx="1"/>
          </p:nvPr>
        </p:nvSpPr>
        <p:spPr>
          <a:xfrm>
            <a:off x="457200" y="990600"/>
            <a:ext cx="8229600" cy="5135563"/>
          </a:xfrm>
        </p:spPr>
        <p:txBody>
          <a:bodyPr/>
          <a:lstStyle/>
          <a:p>
            <a:pPr>
              <a:buNone/>
            </a:pPr>
            <a:r>
              <a:rPr lang="en-US" dirty="0" smtClean="0"/>
              <a:t>3 PRINCIPLES</a:t>
            </a:r>
          </a:p>
          <a:p>
            <a:pPr marL="514350" indent="-514350">
              <a:buAutoNum type="arabicPeriod"/>
            </a:pPr>
            <a:r>
              <a:rPr lang="en-US" dirty="0" smtClean="0"/>
              <a:t>Work to support life-sustaining ecosystem services by preserving natural systems, protecting biodiversity, and recuperating degraded environments</a:t>
            </a:r>
          </a:p>
          <a:p>
            <a:pPr marL="514350" indent="-514350">
              <a:buAutoNum type="arabicPeriod"/>
            </a:pPr>
            <a:r>
              <a:rPr lang="en-US" dirty="0" smtClean="0"/>
              <a:t>Develop solutions that also protect natural resources and protect human health</a:t>
            </a:r>
          </a:p>
          <a:p>
            <a:pPr marL="514350" indent="-514350">
              <a:buAutoNum type="arabicPeriod"/>
            </a:pPr>
            <a:r>
              <a:rPr lang="en-US" dirty="0" smtClean="0"/>
              <a:t>Work alongside community members to promote sustainable practices</a:t>
            </a:r>
          </a:p>
          <a:p>
            <a:pPr>
              <a:buNone/>
            </a:pP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POPULATION</a:t>
            </a:r>
            <a:endParaRPr lang="en-US" b="1" dirty="0">
              <a:solidFill>
                <a:schemeClr val="bg1"/>
              </a:solidFill>
            </a:endParaRPr>
          </a:p>
        </p:txBody>
      </p:sp>
      <p:sp>
        <p:nvSpPr>
          <p:cNvPr id="3" name="Content Placeholder 2"/>
          <p:cNvSpPr>
            <a:spLocks noGrp="1"/>
          </p:cNvSpPr>
          <p:nvPr>
            <p:ph idx="1"/>
          </p:nvPr>
        </p:nvSpPr>
        <p:spPr>
          <a:xfrm>
            <a:off x="457200" y="1219200"/>
            <a:ext cx="8229600" cy="4525963"/>
          </a:xfrm>
        </p:spPr>
        <p:txBody>
          <a:bodyPr/>
          <a:lstStyle/>
          <a:p>
            <a:pPr>
              <a:buNone/>
            </a:pPr>
            <a:r>
              <a:rPr lang="en-US" dirty="0" smtClean="0"/>
              <a:t>POPULATION</a:t>
            </a:r>
          </a:p>
          <a:p>
            <a:r>
              <a:rPr lang="en-US" dirty="0" smtClean="0"/>
              <a:t>Indigenous people of Kuna</a:t>
            </a:r>
          </a:p>
          <a:p>
            <a:r>
              <a:rPr lang="en-US" dirty="0" smtClean="0"/>
              <a:t>Rural Panamanian villages several hours outside of Panama City, Panama </a:t>
            </a:r>
          </a:p>
          <a:p>
            <a:pPr fontAlgn="ctr"/>
            <a:r>
              <a:rPr lang="en-US" b="1" dirty="0" smtClean="0"/>
              <a:t>0-14 years: </a:t>
            </a:r>
            <a:r>
              <a:rPr lang="en-US" dirty="0" smtClean="0"/>
              <a:t>29.3%</a:t>
            </a:r>
            <a:endParaRPr lang="en-US" b="1" dirty="0" smtClean="0"/>
          </a:p>
          <a:p>
            <a:pPr fontAlgn="ctr"/>
            <a:r>
              <a:rPr lang="en-US" b="1" dirty="0" smtClean="0"/>
              <a:t>15-64 years: </a:t>
            </a:r>
            <a:r>
              <a:rPr lang="en-US" dirty="0" smtClean="0"/>
              <a:t>63.9%</a:t>
            </a:r>
            <a:endParaRPr lang="en-US" b="1" dirty="0" smtClean="0"/>
          </a:p>
          <a:p>
            <a:pPr fontAlgn="ctr"/>
            <a:r>
              <a:rPr lang="en-US" b="1" dirty="0" smtClean="0"/>
              <a:t>65 years and over: </a:t>
            </a:r>
            <a:r>
              <a:rPr lang="en-US" dirty="0" smtClean="0"/>
              <a:t>6.8%</a:t>
            </a:r>
            <a:endParaRPr lang="en-US" b="1" dirty="0" smtClean="0"/>
          </a:p>
          <a:p>
            <a:pPr fontAlgn="ctr"/>
            <a:endParaRPr lang="en-US" b="1" dirty="0" smtClean="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5388025" y="4267200"/>
            <a:ext cx="3755975" cy="2590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COMMUNITIES</a:t>
            </a:r>
            <a:endParaRPr lang="en-US" b="1" dirty="0">
              <a:solidFill>
                <a:schemeClr val="bg1"/>
              </a:solidFill>
            </a:endParaRPr>
          </a:p>
        </p:txBody>
      </p:sp>
      <p:sp>
        <p:nvSpPr>
          <p:cNvPr id="3" name="Content Placeholder 2"/>
          <p:cNvSpPr>
            <a:spLocks noGrp="1"/>
          </p:cNvSpPr>
          <p:nvPr>
            <p:ph idx="1"/>
          </p:nvPr>
        </p:nvSpPr>
        <p:spPr>
          <a:xfrm>
            <a:off x="457200" y="1066800"/>
            <a:ext cx="8229600" cy="5059363"/>
          </a:xfrm>
        </p:spPr>
        <p:txBody>
          <a:bodyPr/>
          <a:lstStyle/>
          <a:p>
            <a:r>
              <a:rPr lang="en-US" dirty="0" smtClean="0"/>
              <a:t>Incredibly isolated</a:t>
            </a:r>
          </a:p>
          <a:p>
            <a:r>
              <a:rPr lang="en-US" dirty="0" smtClean="0"/>
              <a:t>Lack social services and communication with outside world</a:t>
            </a:r>
          </a:p>
          <a:p>
            <a:r>
              <a:rPr lang="en-US" dirty="0" smtClean="0"/>
              <a:t>Lack financial resources </a:t>
            </a:r>
          </a:p>
          <a:p>
            <a:r>
              <a:rPr lang="en-US" dirty="0" smtClean="0"/>
              <a:t>Overuse limited resources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ABOUT THE LAND</a:t>
            </a:r>
            <a:endParaRPr lang="en-US" b="1" dirty="0">
              <a:solidFill>
                <a:schemeClr val="bg1"/>
              </a:solidFill>
            </a:endParaRPr>
          </a:p>
        </p:txBody>
      </p:sp>
      <p:sp>
        <p:nvSpPr>
          <p:cNvPr id="3" name="Content Placeholder 2"/>
          <p:cNvSpPr>
            <a:spLocks noGrp="1"/>
          </p:cNvSpPr>
          <p:nvPr>
            <p:ph idx="1"/>
          </p:nvPr>
        </p:nvSpPr>
        <p:spPr>
          <a:xfrm>
            <a:off x="457200" y="1066800"/>
            <a:ext cx="8229600" cy="4525963"/>
          </a:xfrm>
        </p:spPr>
        <p:txBody>
          <a:bodyPr/>
          <a:lstStyle/>
          <a:p>
            <a:r>
              <a:rPr lang="en-US" dirty="0" smtClean="0"/>
              <a:t>Youngest land in the Americas</a:t>
            </a:r>
          </a:p>
          <a:p>
            <a:r>
              <a:rPr lang="en-US" dirty="0" smtClean="0"/>
              <a:t>Incredibly </a:t>
            </a:r>
            <a:r>
              <a:rPr lang="en-US" dirty="0" err="1" smtClean="0"/>
              <a:t>biodiverse</a:t>
            </a:r>
            <a:endParaRPr lang="en-US" dirty="0" smtClean="0"/>
          </a:p>
          <a:p>
            <a:pPr lvl="1"/>
            <a:r>
              <a:rPr lang="en-US" dirty="0" smtClean="0"/>
              <a:t>10,000+ varieties of plant</a:t>
            </a:r>
          </a:p>
          <a:p>
            <a:pPr lvl="1"/>
            <a:r>
              <a:rPr lang="en-US" dirty="0" smtClean="0"/>
              <a:t>1000+ species of birds</a:t>
            </a:r>
          </a:p>
          <a:p>
            <a:pPr>
              <a:buNone/>
            </a:pP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solidFill>
                  <a:schemeClr val="bg1"/>
                </a:solidFill>
              </a:rPr>
              <a:t>PROBLEMS</a:t>
            </a:r>
            <a:endParaRPr lang="en-US" b="1" dirty="0">
              <a:solidFill>
                <a:schemeClr val="bg1"/>
              </a:solidFill>
            </a:endParaRPr>
          </a:p>
        </p:txBody>
      </p:sp>
      <p:sp>
        <p:nvSpPr>
          <p:cNvPr id="3" name="Content Placeholder 2"/>
          <p:cNvSpPr>
            <a:spLocks noGrp="1"/>
          </p:cNvSpPr>
          <p:nvPr>
            <p:ph idx="1"/>
          </p:nvPr>
        </p:nvSpPr>
        <p:spPr>
          <a:xfrm>
            <a:off x="381000" y="1066800"/>
            <a:ext cx="8229600" cy="4525963"/>
          </a:xfrm>
        </p:spPr>
        <p:txBody>
          <a:bodyPr/>
          <a:lstStyle/>
          <a:p>
            <a:r>
              <a:rPr lang="en-US" dirty="0" smtClean="0"/>
              <a:t>HUGE economic boom in 1999 ushered by the control of the Panama Canal</a:t>
            </a:r>
          </a:p>
          <a:p>
            <a:pPr lvl="1"/>
            <a:r>
              <a:rPr lang="en-US" dirty="0" smtClean="0"/>
              <a:t>Brought producers and consumers from all over the world to the city</a:t>
            </a:r>
          </a:p>
          <a:p>
            <a:pPr lvl="1"/>
            <a:r>
              <a:rPr lang="en-US" dirty="0" smtClean="0"/>
              <a:t>Unfortunately, no opportunities outside of the city</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719185" y="4038601"/>
            <a:ext cx="6424815" cy="2819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ENVIRONMENTAL PROBLEMS</a:t>
            </a:r>
            <a:endParaRPr lang="en-US" b="1" dirty="0">
              <a:solidFill>
                <a:schemeClr val="bg1"/>
              </a:solidFill>
            </a:endParaRPr>
          </a:p>
        </p:txBody>
      </p:sp>
      <p:sp>
        <p:nvSpPr>
          <p:cNvPr id="3" name="Content Placeholder 2"/>
          <p:cNvSpPr>
            <a:spLocks noGrp="1"/>
          </p:cNvSpPr>
          <p:nvPr>
            <p:ph idx="1"/>
          </p:nvPr>
        </p:nvSpPr>
        <p:spPr>
          <a:xfrm>
            <a:off x="457200" y="1066800"/>
            <a:ext cx="8229600" cy="5059363"/>
          </a:xfrm>
        </p:spPr>
        <p:txBody>
          <a:bodyPr/>
          <a:lstStyle/>
          <a:p>
            <a:pPr>
              <a:buNone/>
            </a:pPr>
            <a:r>
              <a:rPr lang="en-US" dirty="0" smtClean="0"/>
              <a:t>Past:</a:t>
            </a:r>
          </a:p>
          <a:p>
            <a:r>
              <a:rPr lang="en-US" dirty="0" smtClean="0"/>
              <a:t>3-10 million years ago = rise of isthmus</a:t>
            </a:r>
          </a:p>
          <a:p>
            <a:r>
              <a:rPr lang="en-US" dirty="0" smtClean="0"/>
              <a:t>Pacific and Atlantic no longer touch</a:t>
            </a:r>
          </a:p>
          <a:p>
            <a:r>
              <a:rPr lang="en-US" dirty="0" smtClean="0"/>
              <a:t>Water grew warmer</a:t>
            </a:r>
          </a:p>
          <a:p>
            <a:pPr>
              <a:buNone/>
            </a:pPr>
            <a:r>
              <a:rPr lang="en-US" dirty="0" smtClean="0"/>
              <a:t>Present: </a:t>
            </a:r>
          </a:p>
          <a:p>
            <a:r>
              <a:rPr lang="en-US" dirty="0" smtClean="0"/>
              <a:t>Deforestation</a:t>
            </a:r>
          </a:p>
          <a:p>
            <a:r>
              <a:rPr lang="en-US" dirty="0" smtClean="0"/>
              <a:t>Flooding </a:t>
            </a:r>
          </a:p>
          <a:p>
            <a:r>
              <a:rPr lang="en-US" dirty="0" smtClean="0"/>
              <a:t>Overuse of resources</a:t>
            </a:r>
          </a:p>
          <a:p>
            <a:pPr>
              <a:buNone/>
            </a:pP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PROJECT FOCUSES</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t>Native species reforestation</a:t>
            </a:r>
          </a:p>
          <a:p>
            <a:r>
              <a:rPr lang="en-US" dirty="0" smtClean="0"/>
              <a:t>Energy-efficient design including solar panels and </a:t>
            </a:r>
            <a:r>
              <a:rPr lang="en-US" b="1" dirty="0" smtClean="0"/>
              <a:t>compost toilets</a:t>
            </a:r>
            <a:r>
              <a:rPr lang="en-US" dirty="0" smtClean="0"/>
              <a:t>, eco-tourism, conducting studies, GPS mapping, recycling efforts, organic/sustainable agriculture </a:t>
            </a:r>
            <a:r>
              <a:rPr lang="en-US" dirty="0" err="1" smtClean="0"/>
              <a:t>capacitation</a:t>
            </a:r>
            <a:endParaRPr lang="en-US" dirty="0" smtClean="0"/>
          </a:p>
          <a:p>
            <a:r>
              <a:rPr lang="en-US" dirty="0" smtClean="0"/>
              <a:t>Building of an environmental education curriculum</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ON-CAMPUS ACTIVITIES</a:t>
            </a:r>
            <a:endParaRPr lang="en-US" b="1" dirty="0">
              <a:solidFill>
                <a:schemeClr val="bg1"/>
              </a:solidFill>
            </a:endParaRPr>
          </a:p>
        </p:txBody>
      </p:sp>
      <p:sp>
        <p:nvSpPr>
          <p:cNvPr id="3" name="Content Placeholder 2"/>
          <p:cNvSpPr>
            <a:spLocks noGrp="1"/>
          </p:cNvSpPr>
          <p:nvPr>
            <p:ph idx="1"/>
          </p:nvPr>
        </p:nvSpPr>
        <p:spPr>
          <a:xfrm>
            <a:off x="457200" y="1066800"/>
            <a:ext cx="8229600" cy="4525963"/>
          </a:xfrm>
        </p:spPr>
        <p:txBody>
          <a:bodyPr/>
          <a:lstStyle/>
          <a:p>
            <a:r>
              <a:rPr lang="en-US" dirty="0" smtClean="0"/>
              <a:t>Bi-weekly meetings</a:t>
            </a:r>
          </a:p>
          <a:p>
            <a:pPr lvl="1"/>
            <a:r>
              <a:rPr lang="en-US" dirty="0" smtClean="0"/>
              <a:t>Each member will be given a responsibility</a:t>
            </a:r>
          </a:p>
          <a:p>
            <a:pPr lvl="1"/>
            <a:r>
              <a:rPr lang="en-US" dirty="0" smtClean="0"/>
              <a:t>Development of education curriculum</a:t>
            </a:r>
          </a:p>
          <a:p>
            <a:pPr lvl="1"/>
            <a:r>
              <a:rPr lang="en-US" dirty="0" smtClean="0"/>
              <a:t>Preparation for winter trip</a:t>
            </a:r>
          </a:p>
          <a:p>
            <a:r>
              <a:rPr lang="en-US" dirty="0" smtClean="0"/>
              <a:t>Canning fundraisers twice a month</a:t>
            </a:r>
          </a:p>
          <a:p>
            <a:r>
              <a:rPr lang="en-US" dirty="0" smtClean="0"/>
              <a:t>Big fundraiser once a month</a:t>
            </a:r>
          </a:p>
          <a:p>
            <a:r>
              <a:rPr lang="en-US" dirty="0" smtClean="0"/>
              <a:t>Promotion of environmental problems to campus community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Brigades Definition New_edited-1.jpg"/>
          <p:cNvPicPr>
            <a:picLocks noChangeAspect="1"/>
          </p:cNvPicPr>
          <p:nvPr/>
        </p:nvPicPr>
        <p:blipFill>
          <a:blip r:embed="rId3" cstate="print"/>
          <a:srcRect l="15254" t="11864" r="13559" b="15254"/>
          <a:stretch>
            <a:fillRect/>
          </a:stretch>
        </p:blipFill>
        <p:spPr bwMode="auto">
          <a:xfrm>
            <a:off x="3581400" y="1828800"/>
            <a:ext cx="4800600" cy="3276600"/>
          </a:xfrm>
          <a:prstGeom prst="rect">
            <a:avLst/>
          </a:prstGeom>
          <a:noFill/>
          <a:ln w="9525">
            <a:noFill/>
            <a:miter lim="800000"/>
            <a:headEnd/>
            <a:tailEnd/>
          </a:ln>
        </p:spPr>
      </p:pic>
      <p:sp>
        <p:nvSpPr>
          <p:cNvPr id="6147" name="Title 1"/>
          <p:cNvSpPr>
            <a:spLocks noGrp="1"/>
          </p:cNvSpPr>
          <p:nvPr>
            <p:ph type="title"/>
          </p:nvPr>
        </p:nvSpPr>
        <p:spPr>
          <a:xfrm>
            <a:off x="457200" y="427038"/>
            <a:ext cx="8229600" cy="563562"/>
          </a:xfrm>
        </p:spPr>
        <p:txBody>
          <a:bodyPr/>
          <a:lstStyle/>
          <a:p>
            <a:pPr algn="l" eaLnBrk="1" hangingPunct="1"/>
            <a:r>
              <a:rPr lang="en-US" sz="3800" b="1" smtClean="0">
                <a:solidFill>
                  <a:schemeClr val="bg1"/>
                </a:solidFill>
                <a:latin typeface="Arial" charset="0"/>
                <a:cs typeface="Arial" charset="0"/>
              </a:rPr>
              <a:t>BRIGADES DEFINITION</a:t>
            </a:r>
          </a:p>
        </p:txBody>
      </p:sp>
      <p:pic>
        <p:nvPicPr>
          <p:cNvPr id="6148" name="Picture 10" descr="Globe w Tag - Honduras Landscape copy.jpg"/>
          <p:cNvPicPr>
            <a:picLocks noChangeAspect="1"/>
          </p:cNvPicPr>
          <p:nvPr/>
        </p:nvPicPr>
        <p:blipFill>
          <a:blip r:embed="rId4" cstate="print"/>
          <a:srcRect/>
          <a:stretch>
            <a:fillRect/>
          </a:stretch>
        </p:blipFill>
        <p:spPr bwMode="auto">
          <a:xfrm>
            <a:off x="533400" y="1752600"/>
            <a:ext cx="3081338" cy="3124200"/>
          </a:xfrm>
          <a:prstGeom prst="rect">
            <a:avLst/>
          </a:prstGeom>
          <a:noFill/>
          <a:ln w="9525">
            <a:noFill/>
            <a:miter lim="800000"/>
            <a:headEnd/>
            <a:tailEnd/>
          </a:ln>
        </p:spPr>
      </p:pic>
      <p:sp>
        <p:nvSpPr>
          <p:cNvPr id="5" name="Rectangle 4"/>
          <p:cNvSpPr/>
          <p:nvPr/>
        </p:nvSpPr>
        <p:spPr>
          <a:xfrm>
            <a:off x="7162800" y="0"/>
            <a:ext cx="1876425" cy="230188"/>
          </a:xfrm>
          <a:prstGeom prst="rect">
            <a:avLst/>
          </a:prstGeom>
        </p:spPr>
        <p:txBody>
          <a:bodyPr wrap="none">
            <a:spAutoFit/>
          </a:bodyPr>
          <a:lstStyle/>
          <a:p>
            <a:pPr>
              <a:defRPr/>
            </a:pPr>
            <a:r>
              <a:rPr lang="en-US" sz="900" dirty="0">
                <a:solidFill>
                  <a:schemeClr val="bg1">
                    <a:lumMod val="95000"/>
                  </a:schemeClr>
                </a:solidFill>
              </a:rPr>
              <a:t>Global Brigades, Inc. Copyright 2009</a:t>
            </a:r>
          </a:p>
        </p:txBody>
      </p:sp>
      <p:pic>
        <p:nvPicPr>
          <p:cNvPr id="6150" name="Picture 6" descr="Medical for Light Bkgds copy.jpg"/>
          <p:cNvPicPr>
            <a:picLocks noChangeAspect="1"/>
          </p:cNvPicPr>
          <p:nvPr/>
        </p:nvPicPr>
        <p:blipFill>
          <a:blip r:embed="rId5" cstate="print"/>
          <a:srcRect/>
          <a:stretch>
            <a:fillRect/>
          </a:stretch>
        </p:blipFill>
        <p:spPr bwMode="auto">
          <a:xfrm>
            <a:off x="7696200" y="6080125"/>
            <a:ext cx="1447800"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SPECIFICS ABOUT IU</a:t>
            </a:r>
            <a:endParaRPr lang="en-US" b="1" dirty="0">
              <a:solidFill>
                <a:schemeClr val="bg1"/>
              </a:solidFill>
            </a:endParaRPr>
          </a:p>
        </p:txBody>
      </p:sp>
      <p:sp>
        <p:nvSpPr>
          <p:cNvPr id="3" name="Content Placeholder 2"/>
          <p:cNvSpPr>
            <a:spLocks noGrp="1"/>
          </p:cNvSpPr>
          <p:nvPr>
            <p:ph idx="1"/>
          </p:nvPr>
        </p:nvSpPr>
        <p:spPr>
          <a:xfrm>
            <a:off x="457200" y="990600"/>
            <a:ext cx="8229600" cy="4525963"/>
          </a:xfrm>
        </p:spPr>
        <p:txBody>
          <a:bodyPr/>
          <a:lstStyle/>
          <a:p>
            <a:r>
              <a:rPr lang="en-US" dirty="0" smtClean="0"/>
              <a:t>Trip Date: January 1 – 7, 2011</a:t>
            </a:r>
          </a:p>
          <a:p>
            <a:r>
              <a:rPr lang="en-US" dirty="0" smtClean="0"/>
              <a:t>Maximum capacity: 25 students</a:t>
            </a:r>
          </a:p>
          <a:p>
            <a:r>
              <a:rPr lang="en-US" dirty="0" smtClean="0"/>
              <a:t>Final Online Registration Date and $20 deposit: </a:t>
            </a:r>
          </a:p>
          <a:p>
            <a:pPr lvl="1"/>
            <a:r>
              <a:rPr lang="en-US" dirty="0" smtClean="0"/>
              <a:t>May 14</a:t>
            </a:r>
            <a:r>
              <a:rPr lang="en-US" baseline="30000" dirty="0" smtClean="0"/>
              <a:t>th</a:t>
            </a:r>
            <a:r>
              <a:rPr lang="en-US" dirty="0" smtClean="0"/>
              <a:t> at 5:00 PM</a:t>
            </a:r>
          </a:p>
          <a:p>
            <a:r>
              <a:rPr lang="en-US" dirty="0" smtClean="0"/>
              <a:t>First $250 deposit: September 29, 2010</a:t>
            </a:r>
          </a:p>
          <a:p>
            <a:r>
              <a:rPr lang="en-US" dirty="0" smtClean="0"/>
              <a:t>Final payment: December 15, 2010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solidFill>
                  <a:schemeClr val="bg1"/>
                </a:solidFill>
              </a:rPr>
              <a:t>Fundraising</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t>Hutton</a:t>
            </a:r>
          </a:p>
          <a:p>
            <a:r>
              <a:rPr lang="en-US" dirty="0" smtClean="0"/>
              <a:t>Local </a:t>
            </a:r>
            <a:r>
              <a:rPr lang="en-US" dirty="0" smtClean="0"/>
              <a:t>r</a:t>
            </a:r>
            <a:r>
              <a:rPr lang="en-US" dirty="0" smtClean="0"/>
              <a:t>otary club</a:t>
            </a:r>
          </a:p>
          <a:p>
            <a:r>
              <a:rPr lang="en-US" dirty="0" smtClean="0"/>
              <a:t>Pre-made letters on website</a:t>
            </a:r>
          </a:p>
          <a:p>
            <a:r>
              <a:rPr lang="en-US" dirty="0" err="1" smtClean="0">
                <a:hlinkClick r:id="rId2"/>
              </a:rPr>
              <a:t>Facebook</a:t>
            </a:r>
            <a:r>
              <a:rPr lang="en-US" dirty="0" smtClean="0">
                <a:hlinkClick r:id="rId2"/>
              </a:rPr>
              <a:t> group</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267575" y="0"/>
            <a:ext cx="1876425" cy="230188"/>
          </a:xfrm>
          <a:prstGeom prst="rect">
            <a:avLst/>
          </a:prstGeom>
        </p:spPr>
        <p:txBody>
          <a:bodyPr wrap="none">
            <a:spAutoFit/>
          </a:bodyPr>
          <a:lstStyle/>
          <a:p>
            <a:pPr>
              <a:defRPr/>
            </a:pPr>
            <a:r>
              <a:rPr lang="en-US" sz="900" dirty="0">
                <a:solidFill>
                  <a:schemeClr val="bg1">
                    <a:lumMod val="95000"/>
                  </a:schemeClr>
                </a:solidFill>
                <a:latin typeface="Arial" pitchFamily="34" charset="0"/>
                <a:cs typeface="Arial" pitchFamily="34" charset="0"/>
              </a:rPr>
              <a:t>Global Brigades, Inc. Copyright 2009</a:t>
            </a:r>
          </a:p>
        </p:txBody>
      </p:sp>
      <p:sp>
        <p:nvSpPr>
          <p:cNvPr id="24579" name="Title 1"/>
          <p:cNvSpPr>
            <a:spLocks noGrp="1"/>
          </p:cNvSpPr>
          <p:nvPr>
            <p:ph type="title"/>
          </p:nvPr>
        </p:nvSpPr>
        <p:spPr>
          <a:xfrm>
            <a:off x="457200" y="427038"/>
            <a:ext cx="8229600" cy="563562"/>
          </a:xfrm>
        </p:spPr>
        <p:txBody>
          <a:bodyPr/>
          <a:lstStyle/>
          <a:p>
            <a:pPr algn="l" eaLnBrk="1" hangingPunct="1"/>
            <a:r>
              <a:rPr lang="en-US" sz="3800" b="1" smtClean="0">
                <a:solidFill>
                  <a:schemeClr val="bg1"/>
                </a:solidFill>
                <a:latin typeface="Arial" charset="0"/>
                <a:cs typeface="Arial" charset="0"/>
              </a:rPr>
              <a:t>NEXT STEPS</a:t>
            </a:r>
          </a:p>
        </p:txBody>
      </p:sp>
      <p:pic>
        <p:nvPicPr>
          <p:cNvPr id="24580" name="Picture 10" descr="Globe w Tag - Honduras Landscape copy.jpg"/>
          <p:cNvPicPr>
            <a:picLocks noChangeAspect="1"/>
          </p:cNvPicPr>
          <p:nvPr/>
        </p:nvPicPr>
        <p:blipFill>
          <a:blip r:embed="rId3" cstate="print"/>
          <a:srcRect/>
          <a:stretch>
            <a:fillRect/>
          </a:stretch>
        </p:blipFill>
        <p:spPr bwMode="auto">
          <a:xfrm>
            <a:off x="5691116" y="2909579"/>
            <a:ext cx="2514600" cy="2549525"/>
          </a:xfrm>
          <a:prstGeom prst="rect">
            <a:avLst/>
          </a:prstGeom>
          <a:noFill/>
          <a:ln w="9525">
            <a:noFill/>
            <a:miter lim="800000"/>
            <a:headEnd/>
            <a:tailEnd/>
          </a:ln>
        </p:spPr>
      </p:pic>
      <p:sp>
        <p:nvSpPr>
          <p:cNvPr id="23558" name="TextBox 10"/>
          <p:cNvSpPr txBox="1">
            <a:spLocks noChangeArrowheads="1"/>
          </p:cNvSpPr>
          <p:nvPr/>
        </p:nvSpPr>
        <p:spPr bwMode="auto">
          <a:xfrm>
            <a:off x="304800" y="1371600"/>
            <a:ext cx="7162800" cy="1754326"/>
          </a:xfrm>
          <a:prstGeom prst="rect">
            <a:avLst/>
          </a:prstGeom>
          <a:noFill/>
          <a:ln w="9525">
            <a:noFill/>
            <a:miter lim="800000"/>
            <a:headEnd/>
            <a:tailEnd/>
          </a:ln>
        </p:spPr>
        <p:txBody>
          <a:bodyPr wrap="square">
            <a:spAutoFit/>
          </a:bodyPr>
          <a:lstStyle/>
          <a:p>
            <a:pPr marL="342900" indent="-342900">
              <a:defRPr/>
            </a:pPr>
            <a:endParaRPr lang="en-US" dirty="0" smtClean="0">
              <a:solidFill>
                <a:schemeClr val="bg2">
                  <a:lumMod val="10000"/>
                </a:schemeClr>
              </a:solidFill>
              <a:latin typeface="+mn-lt"/>
              <a:cs typeface="Arial" pitchFamily="34" charset="0"/>
            </a:endParaRPr>
          </a:p>
          <a:p>
            <a:pPr marL="342900" indent="-342900">
              <a:buAutoNum type="arabicPeriod"/>
              <a:defRPr/>
            </a:pPr>
            <a:r>
              <a:rPr lang="en-US" dirty="0" smtClean="0">
                <a:solidFill>
                  <a:schemeClr val="bg2">
                    <a:lumMod val="10000"/>
                  </a:schemeClr>
                </a:solidFill>
                <a:latin typeface="+mn-lt"/>
                <a:cs typeface="Arial" pitchFamily="34" charset="0"/>
              </a:rPr>
              <a:t>Fill out membership application</a:t>
            </a:r>
          </a:p>
          <a:p>
            <a:pPr marL="342900" indent="-342900">
              <a:defRPr/>
            </a:pPr>
            <a:r>
              <a:rPr lang="en-US" dirty="0" smtClean="0">
                <a:solidFill>
                  <a:schemeClr val="bg2">
                    <a:lumMod val="10000"/>
                  </a:schemeClr>
                </a:solidFill>
                <a:latin typeface="+mn-lt"/>
                <a:cs typeface="Arial" pitchFamily="34" charset="0"/>
              </a:rPr>
              <a:t>2. 	Deadline for website registration – May 14, 5:00 PM</a:t>
            </a:r>
          </a:p>
          <a:p>
            <a:pPr marL="342900" indent="-342900">
              <a:buFontTx/>
              <a:buAutoNum type="arabicPeriod" startAt="3"/>
              <a:defRPr/>
            </a:pPr>
            <a:r>
              <a:rPr lang="en-US" dirty="0" smtClean="0">
                <a:solidFill>
                  <a:schemeClr val="bg2">
                    <a:lumMod val="10000"/>
                  </a:schemeClr>
                </a:solidFill>
                <a:latin typeface="+mn-lt"/>
                <a:cs typeface="Arial" pitchFamily="34" charset="0"/>
              </a:rPr>
              <a:t>First 25 people get spots </a:t>
            </a:r>
          </a:p>
          <a:p>
            <a:pPr marL="342900" indent="-342900">
              <a:buFontTx/>
              <a:buAutoNum type="arabicPeriod" startAt="3"/>
              <a:defRPr/>
            </a:pPr>
            <a:r>
              <a:rPr lang="en-US" dirty="0" smtClean="0">
                <a:solidFill>
                  <a:schemeClr val="bg2">
                    <a:lumMod val="10000"/>
                  </a:schemeClr>
                </a:solidFill>
                <a:latin typeface="+mn-lt"/>
                <a:cs typeface="Arial" pitchFamily="34" charset="0"/>
              </a:rPr>
              <a:t>Make a $20 deposit by May 14</a:t>
            </a:r>
          </a:p>
          <a:p>
            <a:pPr marL="342900" indent="-342900">
              <a:defRPr/>
            </a:pPr>
            <a:r>
              <a:rPr lang="en-US" dirty="0">
                <a:solidFill>
                  <a:schemeClr val="bg2">
                    <a:lumMod val="10000"/>
                  </a:schemeClr>
                </a:solidFill>
                <a:latin typeface="+mn-lt"/>
                <a:cs typeface="Arial" pitchFamily="34" charset="0"/>
              </a:rPr>
              <a:t>	</a:t>
            </a:r>
          </a:p>
        </p:txBody>
      </p:sp>
      <p:pic>
        <p:nvPicPr>
          <p:cNvPr id="24583" name="Picture 6" descr="Medical for Light Bkgds copy.jpg"/>
          <p:cNvPicPr>
            <a:picLocks noChangeAspect="1"/>
          </p:cNvPicPr>
          <p:nvPr/>
        </p:nvPicPr>
        <p:blipFill>
          <a:blip r:embed="rId4" cstate="print"/>
          <a:srcRect/>
          <a:stretch>
            <a:fillRect/>
          </a:stretch>
        </p:blipFill>
        <p:spPr bwMode="auto">
          <a:xfrm>
            <a:off x="7696200" y="6080125"/>
            <a:ext cx="1447800"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Globe w Tag - Honduras Landscape copy.jpg"/>
          <p:cNvPicPr>
            <a:picLocks noChangeAspect="1"/>
          </p:cNvPicPr>
          <p:nvPr/>
        </p:nvPicPr>
        <p:blipFill>
          <a:blip r:embed="rId3" cstate="print"/>
          <a:srcRect/>
          <a:stretch>
            <a:fillRect/>
          </a:stretch>
        </p:blipFill>
        <p:spPr bwMode="auto">
          <a:xfrm>
            <a:off x="1600200" y="685800"/>
            <a:ext cx="4959350" cy="5029200"/>
          </a:xfrm>
          <a:prstGeom prst="rect">
            <a:avLst/>
          </a:prstGeom>
          <a:noFill/>
          <a:ln w="9525">
            <a:noFill/>
            <a:miter lim="800000"/>
            <a:headEnd/>
            <a:tailEnd/>
          </a:ln>
        </p:spPr>
      </p:pic>
      <p:sp>
        <p:nvSpPr>
          <p:cNvPr id="27651" name="TextBox 2"/>
          <p:cNvSpPr txBox="1">
            <a:spLocks noChangeArrowheads="1"/>
          </p:cNvSpPr>
          <p:nvPr/>
        </p:nvSpPr>
        <p:spPr bwMode="auto">
          <a:xfrm>
            <a:off x="4919663" y="4292600"/>
            <a:ext cx="3264420" cy="584775"/>
          </a:xfrm>
          <a:prstGeom prst="rect">
            <a:avLst/>
          </a:prstGeom>
          <a:noFill/>
          <a:ln w="9525">
            <a:noFill/>
            <a:miter lim="800000"/>
            <a:headEnd/>
            <a:tailEnd/>
          </a:ln>
        </p:spPr>
        <p:txBody>
          <a:bodyPr wrap="none">
            <a:spAutoFit/>
          </a:bodyPr>
          <a:lstStyle/>
          <a:p>
            <a:r>
              <a:rPr lang="en-US" sz="3200" b="1" dirty="0" smtClean="0">
                <a:latin typeface="Calibri" pitchFamily="34" charset="0"/>
              </a:rPr>
              <a:t>Iugeb.weebly.com</a:t>
            </a:r>
            <a:endParaRPr lang="en-US" sz="2400" dirty="0">
              <a:latin typeface="Calibri" pitchFamily="34" charset="0"/>
            </a:endParaRPr>
          </a:p>
        </p:txBody>
      </p:sp>
      <p:sp>
        <p:nvSpPr>
          <p:cNvPr id="27652" name="Text Box 2"/>
          <p:cNvSpPr txBox="1">
            <a:spLocks noChangeArrowheads="1"/>
          </p:cNvSpPr>
          <p:nvPr/>
        </p:nvSpPr>
        <p:spPr bwMode="auto">
          <a:xfrm>
            <a:off x="76200" y="6337300"/>
            <a:ext cx="7315200" cy="368300"/>
          </a:xfrm>
          <a:prstGeom prst="rect">
            <a:avLst/>
          </a:prstGeom>
          <a:noFill/>
          <a:ln w="9525">
            <a:noFill/>
            <a:miter lim="800000"/>
            <a:headEnd/>
            <a:tailEnd/>
          </a:ln>
        </p:spPr>
        <p:txBody>
          <a:bodyPr/>
          <a:lstStyle/>
          <a:p>
            <a:pPr algn="ctr">
              <a:lnSpc>
                <a:spcPts val="800"/>
              </a:lnSpc>
              <a:spcAft>
                <a:spcPts val="1000"/>
              </a:spcAft>
            </a:pPr>
            <a:r>
              <a:rPr lang="en-US" sz="1200">
                <a:solidFill>
                  <a:srgbClr val="2F2F2F"/>
                </a:solidFill>
                <a:latin typeface="Calibri" pitchFamily="34" charset="0"/>
              </a:rPr>
              <a:t>ARCHITECTURE.BUSINESS.DENTAL.ENVIRONMENT.LAW.MEDICAL.MICROFINANCE.PUBLIC</a:t>
            </a:r>
            <a:r>
              <a:rPr lang="en-US" sz="100">
                <a:solidFill>
                  <a:srgbClr val="2F2F2F"/>
                </a:solidFill>
                <a:latin typeface="Calibri" pitchFamily="34" charset="0"/>
              </a:rPr>
              <a:t> </a:t>
            </a:r>
            <a:r>
              <a:rPr lang="en-US" sz="1200">
                <a:solidFill>
                  <a:srgbClr val="2F2F2F"/>
                </a:solidFill>
                <a:latin typeface="Calibri" pitchFamily="34" charset="0"/>
              </a:rPr>
              <a:t>HEALTH.WATER</a:t>
            </a:r>
          </a:p>
          <a:p>
            <a:pPr algn="ctr">
              <a:spcAft>
                <a:spcPts val="1000"/>
              </a:spcAft>
            </a:pPr>
            <a:endParaRPr lang="en-US" sz="1200">
              <a:solidFill>
                <a:srgbClr val="2F2F2F"/>
              </a:solidFill>
              <a:latin typeface="Calibri" pitchFamily="34" charset="0"/>
            </a:endParaRPr>
          </a:p>
          <a:p>
            <a:endParaRPr lang="en-US" sz="1200">
              <a:solidFill>
                <a:srgbClr val="2F2F2F"/>
              </a:solidFill>
            </a:endParaRPr>
          </a:p>
        </p:txBody>
      </p:sp>
      <p:sp>
        <p:nvSpPr>
          <p:cNvPr id="7" name="Rectangle 6"/>
          <p:cNvSpPr/>
          <p:nvPr/>
        </p:nvSpPr>
        <p:spPr>
          <a:xfrm>
            <a:off x="685800" y="6497638"/>
            <a:ext cx="5867400" cy="195262"/>
          </a:xfrm>
          <a:prstGeom prst="rect">
            <a:avLst/>
          </a:prstGeom>
          <a:noFill/>
        </p:spPr>
        <p:txBody>
          <a:bodyPr>
            <a:spAutoFit/>
          </a:bodyPr>
          <a:lstStyle/>
          <a:p>
            <a:pPr algn="ctr">
              <a:lnSpc>
                <a:spcPts val="800"/>
              </a:lnSpc>
              <a:spcAft>
                <a:spcPts val="1000"/>
              </a:spcAft>
              <a:defRPr/>
            </a:pPr>
            <a:r>
              <a:rPr lang="en-US" sz="1000" spc="250" dirty="0">
                <a:latin typeface="Calibri" pitchFamily="34" charset="0"/>
                <a:cs typeface="Arial" pitchFamily="34" charset="0"/>
              </a:rPr>
              <a:t>www.globalbrigades.org</a:t>
            </a:r>
            <a:endParaRPr lang="en-US" sz="1000" dirty="0">
              <a:latin typeface="Calibri" pitchFamily="34" charset="0"/>
              <a:cs typeface="Arial" pitchFamily="34" charset="0"/>
            </a:endParaRPr>
          </a:p>
        </p:txBody>
      </p:sp>
      <p:pic>
        <p:nvPicPr>
          <p:cNvPr id="27654" name="Picture 6" descr="Medical for Light Bkgds copy.jpg"/>
          <p:cNvPicPr>
            <a:picLocks noChangeAspect="1"/>
          </p:cNvPicPr>
          <p:nvPr/>
        </p:nvPicPr>
        <p:blipFill>
          <a:blip r:embed="rId4" cstate="print"/>
          <a:srcRect/>
          <a:stretch>
            <a:fillRect/>
          </a:stretch>
        </p:blipFill>
        <p:spPr bwMode="auto">
          <a:xfrm>
            <a:off x="7696200" y="6080125"/>
            <a:ext cx="1447800"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27038"/>
            <a:ext cx="8229600" cy="563562"/>
          </a:xfrm>
        </p:spPr>
        <p:txBody>
          <a:bodyPr/>
          <a:lstStyle/>
          <a:p>
            <a:pPr algn="l" eaLnBrk="1" hangingPunct="1"/>
            <a:r>
              <a:rPr lang="en-US" sz="3800" b="1" smtClean="0">
                <a:solidFill>
                  <a:schemeClr val="bg1"/>
                </a:solidFill>
                <a:latin typeface="Arial" charset="0"/>
                <a:cs typeface="Arial" charset="0"/>
              </a:rPr>
              <a:t>OUR VISION</a:t>
            </a:r>
          </a:p>
        </p:txBody>
      </p:sp>
      <p:pic>
        <p:nvPicPr>
          <p:cNvPr id="7171" name="Picture 10" descr="Globe.png"/>
          <p:cNvPicPr>
            <a:picLocks noChangeAspect="1"/>
          </p:cNvPicPr>
          <p:nvPr/>
        </p:nvPicPr>
        <p:blipFill>
          <a:blip r:embed="rId3" cstate="print"/>
          <a:srcRect/>
          <a:stretch>
            <a:fillRect/>
          </a:stretch>
        </p:blipFill>
        <p:spPr bwMode="auto">
          <a:xfrm>
            <a:off x="533400" y="1676400"/>
            <a:ext cx="401638" cy="438150"/>
          </a:xfrm>
          <a:prstGeom prst="rect">
            <a:avLst/>
          </a:prstGeom>
          <a:noFill/>
          <a:ln w="9525">
            <a:noFill/>
            <a:miter lim="800000"/>
            <a:headEnd/>
            <a:tailEnd/>
          </a:ln>
        </p:spPr>
      </p:pic>
      <p:pic>
        <p:nvPicPr>
          <p:cNvPr id="7172" name="Picture 11" descr="Globe.png"/>
          <p:cNvPicPr>
            <a:picLocks noChangeAspect="1"/>
          </p:cNvPicPr>
          <p:nvPr/>
        </p:nvPicPr>
        <p:blipFill>
          <a:blip r:embed="rId3" cstate="print"/>
          <a:srcRect/>
          <a:stretch>
            <a:fillRect/>
          </a:stretch>
        </p:blipFill>
        <p:spPr bwMode="auto">
          <a:xfrm>
            <a:off x="533400" y="4114800"/>
            <a:ext cx="401638" cy="438150"/>
          </a:xfrm>
          <a:prstGeom prst="rect">
            <a:avLst/>
          </a:prstGeom>
          <a:noFill/>
          <a:ln w="9525">
            <a:noFill/>
            <a:miter lim="800000"/>
            <a:headEnd/>
            <a:tailEnd/>
          </a:ln>
        </p:spPr>
      </p:pic>
      <p:sp>
        <p:nvSpPr>
          <p:cNvPr id="9" name="Rectangle 8"/>
          <p:cNvSpPr/>
          <p:nvPr/>
        </p:nvSpPr>
        <p:spPr>
          <a:xfrm>
            <a:off x="1066800" y="3944938"/>
            <a:ext cx="6858000" cy="1846659"/>
          </a:xfrm>
          <a:prstGeom prst="rect">
            <a:avLst/>
          </a:prstGeom>
        </p:spPr>
        <p:txBody>
          <a:bodyPr>
            <a:spAutoFit/>
          </a:bodyPr>
          <a:lstStyle/>
          <a:p>
            <a:pPr fontAlgn="auto">
              <a:spcBef>
                <a:spcPts val="0"/>
              </a:spcBef>
              <a:spcAft>
                <a:spcPts val="0"/>
              </a:spcAft>
              <a:defRPr/>
            </a:pPr>
            <a:r>
              <a:rPr lang="en-US" sz="2400" b="1" dirty="0">
                <a:solidFill>
                  <a:schemeClr val="tx1">
                    <a:lumMod val="85000"/>
                    <a:lumOff val="15000"/>
                  </a:schemeClr>
                </a:solidFill>
                <a:latin typeface="+mj-lt"/>
              </a:rPr>
              <a:t>VISION-On our campus</a:t>
            </a:r>
          </a:p>
          <a:p>
            <a:pPr fontAlgn="auto">
              <a:spcBef>
                <a:spcPts val="0"/>
              </a:spcBef>
              <a:spcAft>
                <a:spcPts val="0"/>
              </a:spcAft>
              <a:defRPr/>
            </a:pPr>
            <a:r>
              <a:rPr lang="en-US" sz="2400" dirty="0">
                <a:latin typeface="+mj-lt"/>
              </a:rPr>
              <a:t>To create </a:t>
            </a:r>
            <a:r>
              <a:rPr lang="en-US" sz="2400" dirty="0" smtClean="0">
                <a:latin typeface="+mj-lt"/>
              </a:rPr>
              <a:t>a well rounded, multidisciplinary </a:t>
            </a:r>
            <a:r>
              <a:rPr lang="en-US" sz="2400" dirty="0">
                <a:latin typeface="+mj-lt"/>
              </a:rPr>
              <a:t>student-run </a:t>
            </a:r>
            <a:r>
              <a:rPr lang="en-US" sz="2400" dirty="0" smtClean="0">
                <a:latin typeface="+mj-lt"/>
              </a:rPr>
              <a:t> </a:t>
            </a:r>
            <a:r>
              <a:rPr lang="en-US" sz="2400" dirty="0">
                <a:latin typeface="+mj-lt"/>
              </a:rPr>
              <a:t>club dedicated to providing sustainable development solutions in Honduras and Panama</a:t>
            </a:r>
            <a:r>
              <a:rPr lang="en-US" b="1" dirty="0">
                <a:solidFill>
                  <a:schemeClr val="tx1">
                    <a:lumMod val="75000"/>
                    <a:lumOff val="25000"/>
                  </a:schemeClr>
                </a:solidFill>
              </a:rPr>
              <a:t/>
            </a:r>
            <a:br>
              <a:rPr lang="en-US" b="1" dirty="0">
                <a:solidFill>
                  <a:schemeClr val="tx1">
                    <a:lumMod val="75000"/>
                    <a:lumOff val="25000"/>
                  </a:schemeClr>
                </a:solidFill>
              </a:rPr>
            </a:br>
            <a:endParaRPr lang="en-US" b="1" dirty="0">
              <a:solidFill>
                <a:schemeClr val="tx1">
                  <a:lumMod val="75000"/>
                  <a:lumOff val="25000"/>
                </a:schemeClr>
              </a:solidFill>
            </a:endParaRPr>
          </a:p>
        </p:txBody>
      </p:sp>
      <p:sp>
        <p:nvSpPr>
          <p:cNvPr id="10" name="Rectangle 9"/>
          <p:cNvSpPr/>
          <p:nvPr/>
        </p:nvSpPr>
        <p:spPr>
          <a:xfrm>
            <a:off x="1143000" y="1524000"/>
            <a:ext cx="4800600" cy="1570038"/>
          </a:xfrm>
          <a:prstGeom prst="rect">
            <a:avLst/>
          </a:prstGeom>
        </p:spPr>
        <p:txBody>
          <a:bodyPr>
            <a:spAutoFit/>
          </a:bodyPr>
          <a:lstStyle/>
          <a:p>
            <a:pPr fontAlgn="auto">
              <a:spcBef>
                <a:spcPts val="0"/>
              </a:spcBef>
              <a:spcAft>
                <a:spcPts val="0"/>
              </a:spcAft>
              <a:defRPr/>
            </a:pPr>
            <a:r>
              <a:rPr lang="en-US" sz="2400" b="1" dirty="0">
                <a:solidFill>
                  <a:srgbClr val="2F2F2F"/>
                </a:solidFill>
                <a:latin typeface="+mj-lt"/>
              </a:rPr>
              <a:t>VISION-International</a:t>
            </a:r>
            <a:r>
              <a:rPr lang="en-US" sz="2400" dirty="0">
                <a:latin typeface="+mj-lt"/>
              </a:rPr>
              <a:t/>
            </a:r>
            <a:br>
              <a:rPr lang="en-US" sz="2400" dirty="0">
                <a:latin typeface="+mj-lt"/>
              </a:rPr>
            </a:br>
            <a:r>
              <a:rPr lang="en-US" sz="2400" dirty="0">
                <a:latin typeface="+mj-lt"/>
              </a:rPr>
              <a:t>To create the world’s largest student-led movement for international sustainable development</a:t>
            </a:r>
          </a:p>
        </p:txBody>
      </p:sp>
      <p:pic>
        <p:nvPicPr>
          <p:cNvPr id="7175" name="Picture 10" descr="Globe w Tag - Honduras Landscape copy.jpg"/>
          <p:cNvPicPr>
            <a:picLocks noChangeAspect="1"/>
          </p:cNvPicPr>
          <p:nvPr/>
        </p:nvPicPr>
        <p:blipFill>
          <a:blip r:embed="rId4" cstate="print"/>
          <a:srcRect/>
          <a:stretch>
            <a:fillRect/>
          </a:stretch>
        </p:blipFill>
        <p:spPr bwMode="auto">
          <a:xfrm>
            <a:off x="5980113" y="1371600"/>
            <a:ext cx="2630487" cy="2667000"/>
          </a:xfrm>
          <a:prstGeom prst="rect">
            <a:avLst/>
          </a:prstGeom>
          <a:noFill/>
          <a:ln w="9525">
            <a:noFill/>
            <a:miter lim="800000"/>
            <a:headEnd/>
            <a:tailEnd/>
          </a:ln>
        </p:spPr>
      </p:pic>
      <p:pic>
        <p:nvPicPr>
          <p:cNvPr id="7176" name="Picture 6" descr="Medical for Light Bkgds copy.jpg"/>
          <p:cNvPicPr>
            <a:picLocks noChangeAspect="1"/>
          </p:cNvPicPr>
          <p:nvPr/>
        </p:nvPicPr>
        <p:blipFill>
          <a:blip r:embed="rId5" cstate="print"/>
          <a:srcRect/>
          <a:stretch>
            <a:fillRect/>
          </a:stretch>
        </p:blipFill>
        <p:spPr bwMode="auto">
          <a:xfrm>
            <a:off x="7696200" y="6080125"/>
            <a:ext cx="1447800"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27038"/>
            <a:ext cx="8229600" cy="563562"/>
          </a:xfrm>
        </p:spPr>
        <p:txBody>
          <a:bodyPr/>
          <a:lstStyle/>
          <a:p>
            <a:pPr algn="l" eaLnBrk="1" hangingPunct="1"/>
            <a:r>
              <a:rPr lang="en-US" sz="3800" b="1" smtClean="0">
                <a:solidFill>
                  <a:schemeClr val="bg1"/>
                </a:solidFill>
                <a:latin typeface="Arial" charset="0"/>
                <a:cs typeface="Arial" charset="0"/>
              </a:rPr>
              <a:t>WHERE WE ARE NOW</a:t>
            </a:r>
          </a:p>
        </p:txBody>
      </p:sp>
      <p:pic>
        <p:nvPicPr>
          <p:cNvPr id="8195" name="Picture 7" descr="Banner (Low Res).jpg"/>
          <p:cNvPicPr>
            <a:picLocks noChangeAspect="1"/>
          </p:cNvPicPr>
          <p:nvPr/>
        </p:nvPicPr>
        <p:blipFill>
          <a:blip r:embed="rId3" cstate="print"/>
          <a:srcRect b="22726"/>
          <a:stretch>
            <a:fillRect/>
          </a:stretch>
        </p:blipFill>
        <p:spPr bwMode="auto">
          <a:xfrm>
            <a:off x="609600" y="3352800"/>
            <a:ext cx="7888288" cy="2590800"/>
          </a:xfrm>
          <a:prstGeom prst="rect">
            <a:avLst/>
          </a:prstGeom>
          <a:noFill/>
          <a:ln w="9525">
            <a:noFill/>
            <a:miter lim="800000"/>
            <a:headEnd/>
            <a:tailEnd/>
          </a:ln>
        </p:spPr>
      </p:pic>
      <p:sp>
        <p:nvSpPr>
          <p:cNvPr id="8196" name="5 CuadroTexto"/>
          <p:cNvSpPr txBox="1">
            <a:spLocks noChangeArrowheads="1"/>
          </p:cNvSpPr>
          <p:nvPr/>
        </p:nvSpPr>
        <p:spPr bwMode="auto">
          <a:xfrm>
            <a:off x="914400" y="1320800"/>
            <a:ext cx="7620000" cy="2032000"/>
          </a:xfrm>
          <a:prstGeom prst="rect">
            <a:avLst/>
          </a:prstGeom>
          <a:noFill/>
          <a:ln w="9525">
            <a:noFill/>
            <a:miter lim="800000"/>
            <a:headEnd/>
            <a:tailEnd/>
          </a:ln>
        </p:spPr>
        <p:txBody>
          <a:bodyPr>
            <a:spAutoFit/>
          </a:bodyPr>
          <a:lstStyle/>
          <a:p>
            <a:r>
              <a:rPr lang="en-US">
                <a:solidFill>
                  <a:srgbClr val="2F2F2F"/>
                </a:solidFill>
                <a:latin typeface="Calibri" pitchFamily="34" charset="0"/>
              </a:rPr>
              <a:t>Global Brigades is now one of the world’s largest student-led sustainable development organizations. Between 2008 and 2009, more than 5,000 volunteers from more than 100 GB university chapters in the U.S., Canada and U.K. traveled to provide health and economic development solutions to more than 50,000 beneficiaries with our teams in Panama and Honduras.  Today Global Brigades is on more than 120 campuses worldwide. </a:t>
            </a:r>
            <a:endParaRPr lang="en-US">
              <a:solidFill>
                <a:srgbClr val="2F2F2F"/>
              </a:solidFill>
            </a:endParaRPr>
          </a:p>
          <a:p>
            <a:endParaRPr lang="en-US"/>
          </a:p>
        </p:txBody>
      </p:sp>
      <p:pic>
        <p:nvPicPr>
          <p:cNvPr id="8197" name="Picture 6" descr="Medical for Light Bkgds copy.jpg"/>
          <p:cNvPicPr>
            <a:picLocks noChangeAspect="1"/>
          </p:cNvPicPr>
          <p:nvPr/>
        </p:nvPicPr>
        <p:blipFill>
          <a:blip r:embed="rId4" cstate="print"/>
          <a:srcRect/>
          <a:stretch>
            <a:fillRect/>
          </a:stretch>
        </p:blipFill>
        <p:spPr bwMode="auto">
          <a:xfrm>
            <a:off x="7696200" y="6080125"/>
            <a:ext cx="1447800"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descr="Brigade Programs.png"/>
          <p:cNvPicPr>
            <a:picLocks noChangeAspect="1"/>
          </p:cNvPicPr>
          <p:nvPr/>
        </p:nvPicPr>
        <p:blipFill>
          <a:blip r:embed="rId3" cstate="print"/>
          <a:srcRect/>
          <a:stretch>
            <a:fillRect/>
          </a:stretch>
        </p:blipFill>
        <p:spPr bwMode="auto">
          <a:xfrm>
            <a:off x="228600" y="2133600"/>
            <a:ext cx="5335588" cy="3810000"/>
          </a:xfrm>
          <a:prstGeom prst="rect">
            <a:avLst/>
          </a:prstGeom>
          <a:noFill/>
          <a:ln w="9525">
            <a:noFill/>
            <a:miter lim="800000"/>
            <a:headEnd/>
            <a:tailEnd/>
          </a:ln>
        </p:spPr>
      </p:pic>
      <p:sp>
        <p:nvSpPr>
          <p:cNvPr id="22" name="Rectangle 21"/>
          <p:cNvSpPr/>
          <p:nvPr/>
        </p:nvSpPr>
        <p:spPr>
          <a:xfrm>
            <a:off x="7162800" y="0"/>
            <a:ext cx="1876425" cy="230188"/>
          </a:xfrm>
          <a:prstGeom prst="rect">
            <a:avLst/>
          </a:prstGeom>
        </p:spPr>
        <p:txBody>
          <a:bodyPr wrap="none">
            <a:spAutoFit/>
          </a:bodyPr>
          <a:lstStyle/>
          <a:p>
            <a:pPr>
              <a:defRPr/>
            </a:pPr>
            <a:r>
              <a:rPr lang="en-US" sz="900" dirty="0">
                <a:solidFill>
                  <a:schemeClr val="bg1">
                    <a:lumMod val="95000"/>
                  </a:schemeClr>
                </a:solidFill>
              </a:rPr>
              <a:t>Global Brigades, Inc. Copyright 2009</a:t>
            </a:r>
          </a:p>
        </p:txBody>
      </p:sp>
      <p:sp>
        <p:nvSpPr>
          <p:cNvPr id="10244" name="Title 1"/>
          <p:cNvSpPr>
            <a:spLocks noGrp="1"/>
          </p:cNvSpPr>
          <p:nvPr>
            <p:ph type="title"/>
          </p:nvPr>
        </p:nvSpPr>
        <p:spPr>
          <a:xfrm>
            <a:off x="457200" y="427038"/>
            <a:ext cx="8229600" cy="563562"/>
          </a:xfrm>
        </p:spPr>
        <p:txBody>
          <a:bodyPr/>
          <a:lstStyle/>
          <a:p>
            <a:pPr algn="l" eaLnBrk="1" hangingPunct="1"/>
            <a:r>
              <a:rPr lang="en-US" sz="3800" b="1" smtClean="0">
                <a:solidFill>
                  <a:schemeClr val="bg1"/>
                </a:solidFill>
                <a:latin typeface="Arial" charset="0"/>
                <a:cs typeface="Arial" charset="0"/>
              </a:rPr>
              <a:t>OUR MODEL</a:t>
            </a:r>
          </a:p>
        </p:txBody>
      </p:sp>
      <p:sp>
        <p:nvSpPr>
          <p:cNvPr id="10245" name="TextBox 15"/>
          <p:cNvSpPr txBox="1">
            <a:spLocks noChangeArrowheads="1"/>
          </p:cNvSpPr>
          <p:nvPr/>
        </p:nvSpPr>
        <p:spPr bwMode="auto">
          <a:xfrm>
            <a:off x="381000" y="1143000"/>
            <a:ext cx="8382000" cy="954088"/>
          </a:xfrm>
          <a:prstGeom prst="rect">
            <a:avLst/>
          </a:prstGeom>
          <a:noFill/>
          <a:ln w="9525">
            <a:noFill/>
            <a:miter lim="800000"/>
            <a:headEnd/>
            <a:tailEnd/>
          </a:ln>
        </p:spPr>
        <p:txBody>
          <a:bodyPr>
            <a:spAutoFit/>
          </a:bodyPr>
          <a:lstStyle/>
          <a:p>
            <a:pPr algn="ctr">
              <a:defRPr/>
            </a:pPr>
            <a:r>
              <a:rPr lang="en-US" sz="2800" dirty="0">
                <a:latin typeface="+mn-lt"/>
                <a:cs typeface="Arial" pitchFamily="34" charset="0"/>
              </a:rPr>
              <a:t>A </a:t>
            </a:r>
            <a:r>
              <a:rPr lang="en-US" sz="2800" i="1" dirty="0">
                <a:latin typeface="+mn-lt"/>
                <a:cs typeface="Arial" pitchFamily="34" charset="0"/>
              </a:rPr>
              <a:t>HOLISTIC MODEL </a:t>
            </a:r>
            <a:r>
              <a:rPr lang="en-US" sz="2800" dirty="0">
                <a:latin typeface="+mn-lt"/>
                <a:cs typeface="Arial" pitchFamily="34" charset="0"/>
              </a:rPr>
              <a:t>FOR DEVELOPMENT </a:t>
            </a:r>
          </a:p>
          <a:p>
            <a:pPr algn="ctr">
              <a:defRPr/>
            </a:pPr>
            <a:r>
              <a:rPr lang="en-US" sz="2800" dirty="0">
                <a:latin typeface="+mn-lt"/>
                <a:cs typeface="Arial" pitchFamily="34" charset="0"/>
              </a:rPr>
              <a:t>IN HONDURAS AND PANAMA</a:t>
            </a:r>
          </a:p>
        </p:txBody>
      </p:sp>
      <p:sp>
        <p:nvSpPr>
          <p:cNvPr id="7" name="Rectangle 6"/>
          <p:cNvSpPr/>
          <p:nvPr/>
        </p:nvSpPr>
        <p:spPr>
          <a:xfrm>
            <a:off x="5334000" y="2251075"/>
            <a:ext cx="3581400" cy="1077913"/>
          </a:xfrm>
          <a:prstGeom prst="rect">
            <a:avLst/>
          </a:prstGeom>
        </p:spPr>
        <p:txBody>
          <a:bodyPr>
            <a:spAutoFit/>
          </a:bodyPr>
          <a:lstStyle/>
          <a:p>
            <a:pPr fontAlgn="auto">
              <a:spcBef>
                <a:spcPts val="0"/>
              </a:spcBef>
              <a:spcAft>
                <a:spcPts val="0"/>
              </a:spcAft>
              <a:defRPr/>
            </a:pPr>
            <a:r>
              <a:rPr lang="en-US" sz="2000" dirty="0">
                <a:latin typeface="+mj-lt"/>
                <a:cs typeface="Arial" pitchFamily="34" charset="0"/>
              </a:rPr>
              <a:t>Our club will provide each community with access to:</a:t>
            </a:r>
            <a:r>
              <a:rPr lang="en-US" sz="2400" dirty="0">
                <a:latin typeface="+mj-lt"/>
              </a:rPr>
              <a:t/>
            </a:r>
            <a:br>
              <a:rPr lang="en-US" sz="2400" dirty="0">
                <a:latin typeface="+mj-lt"/>
              </a:rPr>
            </a:br>
            <a:endParaRPr lang="en-US" sz="2400" b="1" dirty="0">
              <a:latin typeface="+mj-lt"/>
            </a:endParaRPr>
          </a:p>
        </p:txBody>
      </p:sp>
      <p:sp>
        <p:nvSpPr>
          <p:cNvPr id="10247" name="7 CuadroTexto"/>
          <p:cNvSpPr txBox="1">
            <a:spLocks noChangeArrowheads="1"/>
          </p:cNvSpPr>
          <p:nvPr/>
        </p:nvSpPr>
        <p:spPr bwMode="auto">
          <a:xfrm>
            <a:off x="5334000" y="2971800"/>
            <a:ext cx="3505200" cy="2585323"/>
          </a:xfrm>
          <a:prstGeom prst="rect">
            <a:avLst/>
          </a:prstGeom>
          <a:noFill/>
          <a:ln w="9525">
            <a:noFill/>
            <a:miter lim="800000"/>
            <a:headEnd/>
            <a:tailEnd/>
          </a:ln>
        </p:spPr>
        <p:txBody>
          <a:bodyPr>
            <a:spAutoFit/>
          </a:bodyPr>
          <a:lstStyle/>
          <a:p>
            <a:pPr>
              <a:buFont typeface="Arial" pitchFamily="34" charset="0"/>
              <a:buChar char="•"/>
              <a:defRPr/>
            </a:pPr>
            <a:r>
              <a:rPr lang="en-US" dirty="0">
                <a:latin typeface="+mn-lt"/>
                <a:cs typeface="Arial" pitchFamily="34" charset="0"/>
              </a:rPr>
              <a:t>  clean water</a:t>
            </a:r>
          </a:p>
          <a:p>
            <a:pPr>
              <a:buFont typeface="Arial" pitchFamily="34" charset="0"/>
              <a:buChar char="•"/>
              <a:defRPr/>
            </a:pPr>
            <a:r>
              <a:rPr lang="en-US" dirty="0">
                <a:latin typeface="+mn-lt"/>
                <a:cs typeface="Arial" pitchFamily="34" charset="0"/>
              </a:rPr>
              <a:t>  medical and dental services </a:t>
            </a:r>
          </a:p>
          <a:p>
            <a:pPr>
              <a:buFont typeface="Arial" pitchFamily="34" charset="0"/>
              <a:buChar char="•"/>
              <a:defRPr/>
            </a:pPr>
            <a:r>
              <a:rPr lang="en-US" dirty="0">
                <a:latin typeface="+mn-lt"/>
                <a:cs typeface="Arial" pitchFamily="34" charset="0"/>
              </a:rPr>
              <a:t>  micro-loans</a:t>
            </a:r>
          </a:p>
          <a:p>
            <a:pPr>
              <a:buFont typeface="Arial" pitchFamily="34" charset="0"/>
              <a:buChar char="•"/>
              <a:defRPr/>
            </a:pPr>
            <a:r>
              <a:rPr lang="en-US" dirty="0">
                <a:latin typeface="+mn-lt"/>
                <a:cs typeface="Arial" pitchFamily="34" charset="0"/>
              </a:rPr>
              <a:t>  public health infrastructure</a:t>
            </a:r>
          </a:p>
          <a:p>
            <a:pPr>
              <a:buFont typeface="Arial" pitchFamily="34" charset="0"/>
              <a:buChar char="•"/>
              <a:defRPr/>
            </a:pPr>
            <a:r>
              <a:rPr lang="en-US" dirty="0">
                <a:latin typeface="+mn-lt"/>
                <a:cs typeface="Arial" pitchFamily="34" charset="0"/>
              </a:rPr>
              <a:t>  architectural planning</a:t>
            </a:r>
          </a:p>
          <a:p>
            <a:pPr>
              <a:buFont typeface="Arial" pitchFamily="34" charset="0"/>
              <a:buChar char="•"/>
              <a:defRPr/>
            </a:pPr>
            <a:r>
              <a:rPr lang="en-US" dirty="0">
                <a:latin typeface="+mn-lt"/>
                <a:cs typeface="Arial" pitchFamily="34" charset="0"/>
              </a:rPr>
              <a:t>  microenterprise consulting</a:t>
            </a:r>
          </a:p>
          <a:p>
            <a:pPr>
              <a:buFont typeface="Arial" pitchFamily="34" charset="0"/>
              <a:buChar char="•"/>
              <a:defRPr/>
            </a:pPr>
            <a:r>
              <a:rPr lang="en-US" dirty="0">
                <a:latin typeface="+mn-lt"/>
                <a:cs typeface="Arial" pitchFamily="34" charset="0"/>
              </a:rPr>
              <a:t>  legal empowerment</a:t>
            </a:r>
          </a:p>
          <a:p>
            <a:pPr>
              <a:buFont typeface="Arial" pitchFamily="34" charset="0"/>
              <a:buChar char="•"/>
              <a:defRPr/>
            </a:pPr>
            <a:r>
              <a:rPr lang="en-US" dirty="0">
                <a:latin typeface="+mn-lt"/>
                <a:cs typeface="Arial" pitchFamily="34" charset="0"/>
              </a:rPr>
              <a:t>  environmental </a:t>
            </a:r>
            <a:r>
              <a:rPr lang="en-US" dirty="0" smtClean="0">
                <a:latin typeface="+mn-lt"/>
                <a:cs typeface="Arial" pitchFamily="34" charset="0"/>
              </a:rPr>
              <a:t>protection</a:t>
            </a:r>
          </a:p>
          <a:p>
            <a:pPr>
              <a:buFont typeface="Arial" pitchFamily="34" charset="0"/>
              <a:buChar char="•"/>
              <a:defRPr/>
            </a:pPr>
            <a:r>
              <a:rPr lang="en-US" dirty="0" smtClean="0">
                <a:latin typeface="+mn-lt"/>
                <a:cs typeface="Arial" pitchFamily="34" charset="0"/>
              </a:rPr>
              <a:t>  artistic empowerment</a:t>
            </a:r>
            <a:endParaRPr lang="en-US" dirty="0">
              <a:latin typeface="+mn-lt"/>
              <a:cs typeface="Arial" pitchFamily="34" charset="0"/>
            </a:endParaRPr>
          </a:p>
        </p:txBody>
      </p:sp>
      <p:pic>
        <p:nvPicPr>
          <p:cNvPr id="10248" name="Picture 6" descr="Medical for Light Bkgds copy.jpg"/>
          <p:cNvPicPr>
            <a:picLocks noChangeAspect="1"/>
          </p:cNvPicPr>
          <p:nvPr/>
        </p:nvPicPr>
        <p:blipFill>
          <a:blip r:embed="rId4" cstate="print"/>
          <a:srcRect/>
          <a:stretch>
            <a:fillRect/>
          </a:stretch>
        </p:blipFill>
        <p:spPr bwMode="auto">
          <a:xfrm>
            <a:off x="7696200" y="6080125"/>
            <a:ext cx="1447800" cy="777875"/>
          </a:xfrm>
          <a:prstGeom prst="rect">
            <a:avLst/>
          </a:prstGeom>
          <a:noFill/>
          <a:ln w="9525">
            <a:noFill/>
            <a:miter lim="800000"/>
            <a:headEnd/>
            <a:tailEnd/>
          </a:ln>
        </p:spPr>
      </p:pic>
      <p:sp>
        <p:nvSpPr>
          <p:cNvPr id="9" name="TextBox 8"/>
          <p:cNvSpPr txBox="1"/>
          <p:nvPr/>
        </p:nvSpPr>
        <p:spPr>
          <a:xfrm>
            <a:off x="2514600" y="5562600"/>
            <a:ext cx="2590800" cy="369332"/>
          </a:xfrm>
          <a:prstGeom prst="rect">
            <a:avLst/>
          </a:prstGeom>
          <a:noFill/>
        </p:spPr>
        <p:txBody>
          <a:bodyPr wrap="square" rtlCol="0">
            <a:spAutoFit/>
          </a:bodyPr>
          <a:lstStyle/>
          <a:p>
            <a:r>
              <a:rPr lang="en-US" b="1" dirty="0" smtClean="0">
                <a:solidFill>
                  <a:srgbClr val="C00000"/>
                </a:solidFill>
                <a:latin typeface="+mn-lt"/>
              </a:rPr>
              <a:t>DANCE BRIGADES</a:t>
            </a:r>
            <a:endParaRPr lang="en-US" b="1" dirty="0">
              <a:solidFill>
                <a:srgbClr val="C00000"/>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Spring accomplishments</a:t>
            </a:r>
            <a:endParaRPr lang="en-US" b="1" dirty="0">
              <a:solidFill>
                <a:schemeClr val="bg1"/>
              </a:solidFill>
            </a:endParaRPr>
          </a:p>
        </p:txBody>
      </p:sp>
      <p:sp>
        <p:nvSpPr>
          <p:cNvPr id="3" name="Content Placeholder 2"/>
          <p:cNvSpPr>
            <a:spLocks noGrp="1"/>
          </p:cNvSpPr>
          <p:nvPr>
            <p:ph idx="1"/>
          </p:nvPr>
        </p:nvSpPr>
        <p:spPr>
          <a:xfrm>
            <a:off x="381000" y="838200"/>
            <a:ext cx="8229600" cy="4525963"/>
          </a:xfrm>
        </p:spPr>
        <p:txBody>
          <a:bodyPr/>
          <a:lstStyle/>
          <a:p>
            <a:pPr>
              <a:buNone/>
            </a:pPr>
            <a:r>
              <a:rPr lang="en-US" sz="1600" b="1" dirty="0" smtClean="0"/>
              <a:t>DIRECT BENEFICIARIES:</a:t>
            </a:r>
            <a:endParaRPr lang="en-US" sz="1600" dirty="0" smtClean="0"/>
          </a:p>
          <a:p>
            <a:r>
              <a:rPr lang="en-US" sz="1600" b="1" dirty="0" smtClean="0"/>
              <a:t>16,771</a:t>
            </a:r>
            <a:r>
              <a:rPr lang="en-US" sz="1600" dirty="0" smtClean="0"/>
              <a:t> patients were provided with medical care</a:t>
            </a:r>
          </a:p>
          <a:p>
            <a:r>
              <a:rPr lang="en-US" sz="1600" b="1" dirty="0" smtClean="0"/>
              <a:t>104</a:t>
            </a:r>
            <a:r>
              <a:rPr lang="en-US" sz="1600" dirty="0" smtClean="0"/>
              <a:t> people benefited by public health projects</a:t>
            </a:r>
          </a:p>
          <a:p>
            <a:r>
              <a:rPr lang="en-US" sz="1600" b="1" dirty="0" smtClean="0"/>
              <a:t>125</a:t>
            </a:r>
            <a:r>
              <a:rPr lang="en-US" sz="1600" dirty="0" smtClean="0"/>
              <a:t> homes benefited by water projects</a:t>
            </a:r>
          </a:p>
          <a:p>
            <a:r>
              <a:rPr lang="en-US" sz="1600" b="1" dirty="0" smtClean="0"/>
              <a:t>28</a:t>
            </a:r>
            <a:r>
              <a:rPr lang="en-US" sz="1600" dirty="0" smtClean="0"/>
              <a:t> new savings accounts and 32 potential new borrowers</a:t>
            </a:r>
          </a:p>
          <a:p>
            <a:r>
              <a:rPr lang="en-US" sz="1600" b="1" dirty="0" smtClean="0"/>
              <a:t>50</a:t>
            </a:r>
            <a:r>
              <a:rPr lang="en-US" sz="1600" dirty="0" smtClean="0"/>
              <a:t> members benefiting from a new sustainable structure helping their business</a:t>
            </a:r>
          </a:p>
          <a:p>
            <a:r>
              <a:rPr lang="en-US" sz="1600" b="1" dirty="0" smtClean="0"/>
              <a:t>50</a:t>
            </a:r>
            <a:r>
              <a:rPr lang="en-US" sz="1600" dirty="0" smtClean="0"/>
              <a:t> members provided with legal stability</a:t>
            </a:r>
          </a:p>
          <a:p>
            <a:r>
              <a:rPr lang="en-US" sz="1600" b="1" dirty="0" smtClean="0"/>
              <a:t>200</a:t>
            </a:r>
            <a:r>
              <a:rPr lang="en-US" sz="1600" dirty="0" smtClean="0"/>
              <a:t> members consulted on improving the efficiency and profitability of their business</a:t>
            </a:r>
          </a:p>
          <a:p>
            <a:pPr>
              <a:buNone/>
            </a:pPr>
            <a:r>
              <a:rPr lang="en-US" sz="1600" b="1" dirty="0" smtClean="0"/>
              <a:t>PROJECTS:</a:t>
            </a:r>
            <a:endParaRPr lang="en-US" sz="1600" dirty="0" smtClean="0"/>
          </a:p>
          <a:p>
            <a:r>
              <a:rPr lang="en-US" sz="1600" b="1" dirty="0" smtClean="0"/>
              <a:t>69</a:t>
            </a:r>
            <a:r>
              <a:rPr lang="en-US" sz="1600" dirty="0" smtClean="0"/>
              <a:t> Public Health projects were completed which includes </a:t>
            </a:r>
            <a:r>
              <a:rPr lang="en-US" sz="1600" dirty="0" err="1" smtClean="0"/>
              <a:t>pilas</a:t>
            </a:r>
            <a:r>
              <a:rPr lang="en-US" sz="1600" dirty="0" smtClean="0"/>
              <a:t>, hydraulic latrines, eco-stoves, and cement floors</a:t>
            </a:r>
          </a:p>
          <a:p>
            <a:r>
              <a:rPr lang="en-US" sz="1600" b="1" dirty="0" smtClean="0"/>
              <a:t>1 </a:t>
            </a:r>
            <a:r>
              <a:rPr lang="en-US" sz="1600" dirty="0" smtClean="0"/>
              <a:t>complete dam</a:t>
            </a:r>
            <a:r>
              <a:rPr lang="en-US" sz="1600" b="1" dirty="0" smtClean="0"/>
              <a:t>, 3.2 km </a:t>
            </a:r>
            <a:r>
              <a:rPr lang="en-US" sz="1600" dirty="0" smtClean="0"/>
              <a:t>of conduction line</a:t>
            </a:r>
            <a:r>
              <a:rPr lang="en-US" sz="1600" b="1" dirty="0" smtClean="0"/>
              <a:t>, 6 km</a:t>
            </a:r>
            <a:r>
              <a:rPr lang="en-US" sz="1600" dirty="0" smtClean="0"/>
              <a:t> of distribution network, will now have 60gal.min of water entering the storage tanks during dry season</a:t>
            </a:r>
          </a:p>
          <a:p>
            <a:pPr>
              <a:buNone/>
            </a:pPr>
            <a:r>
              <a:rPr lang="en-US" sz="1600" b="1" dirty="0" smtClean="0"/>
              <a:t>INVESTMENTS:</a:t>
            </a:r>
            <a:endParaRPr lang="en-US" sz="1600" dirty="0" smtClean="0"/>
          </a:p>
          <a:p>
            <a:r>
              <a:rPr lang="en-US" sz="1600" b="1" dirty="0" smtClean="0"/>
              <a:t>$13,500</a:t>
            </a:r>
            <a:r>
              <a:rPr lang="en-US" sz="1600" dirty="0" smtClean="0"/>
              <a:t> invested in community businesses</a:t>
            </a:r>
          </a:p>
          <a:p>
            <a:r>
              <a:rPr lang="en-US" sz="1600" b="1" dirty="0" smtClean="0"/>
              <a:t>$3,453</a:t>
            </a:r>
            <a:r>
              <a:rPr lang="en-US" sz="1600" dirty="0" smtClean="0"/>
              <a:t> invested in community banks</a:t>
            </a:r>
          </a:p>
          <a:p>
            <a:r>
              <a:rPr lang="en-US" sz="1600" b="1" dirty="0" smtClean="0"/>
              <a:t>$1,900</a:t>
            </a:r>
            <a:r>
              <a:rPr lang="en-US" sz="1600" dirty="0" smtClean="0"/>
              <a:t> invested in building materials</a:t>
            </a:r>
          </a:p>
          <a:p>
            <a:r>
              <a:rPr lang="en-US" sz="1600" b="1" dirty="0" smtClean="0"/>
              <a:t>$1,900</a:t>
            </a:r>
            <a:r>
              <a:rPr lang="en-US" sz="1600" dirty="0" smtClean="0"/>
              <a:t> invested in legal contracts and workshops</a:t>
            </a:r>
          </a:p>
          <a:p>
            <a:r>
              <a:rPr lang="en-US" dirty="0" smtClean="0"/>
              <a:t>TOTAL PEOPLE AFFECTED: </a:t>
            </a:r>
            <a:r>
              <a:rPr lang="en-US" b="1" dirty="0" smtClean="0"/>
              <a:t>17,360</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Central America Heading copy.jpg"/>
          <p:cNvPicPr>
            <a:picLocks noChangeAspect="1"/>
          </p:cNvPicPr>
          <p:nvPr/>
        </p:nvPicPr>
        <p:blipFill>
          <a:blip r:embed="rId3" cstate="print"/>
          <a:srcRect/>
          <a:stretch>
            <a:fillRect/>
          </a:stretch>
        </p:blipFill>
        <p:spPr bwMode="auto">
          <a:xfrm>
            <a:off x="0" y="0"/>
            <a:ext cx="9144000" cy="854075"/>
          </a:xfrm>
          <a:prstGeom prst="rect">
            <a:avLst/>
          </a:prstGeom>
          <a:noFill/>
          <a:ln w="9525">
            <a:noFill/>
            <a:miter lim="800000"/>
            <a:headEnd/>
            <a:tailEnd/>
          </a:ln>
        </p:spPr>
      </p:pic>
      <p:sp>
        <p:nvSpPr>
          <p:cNvPr id="17" name="Rectangle 16"/>
          <p:cNvSpPr/>
          <p:nvPr/>
        </p:nvSpPr>
        <p:spPr>
          <a:xfrm>
            <a:off x="7162800" y="0"/>
            <a:ext cx="1874838" cy="230188"/>
          </a:xfrm>
          <a:prstGeom prst="rect">
            <a:avLst/>
          </a:prstGeom>
        </p:spPr>
        <p:txBody>
          <a:bodyPr wrap="none">
            <a:spAutoFit/>
          </a:bodyPr>
          <a:lstStyle/>
          <a:p>
            <a:pPr>
              <a:defRPr/>
            </a:pPr>
            <a:r>
              <a:rPr lang="en-US" sz="900" dirty="0">
                <a:solidFill>
                  <a:schemeClr val="bg1">
                    <a:lumMod val="95000"/>
                  </a:schemeClr>
                </a:solidFill>
              </a:rPr>
              <a:t>Global Brigades, Inc. Copyright 2009</a:t>
            </a:r>
          </a:p>
        </p:txBody>
      </p:sp>
      <p:pic>
        <p:nvPicPr>
          <p:cNvPr id="11268" name="Picture 6" descr="Slide 4 - GBB Central America Outline.jpg"/>
          <p:cNvPicPr>
            <a:picLocks noChangeAspect="1"/>
          </p:cNvPicPr>
          <p:nvPr/>
        </p:nvPicPr>
        <p:blipFill>
          <a:blip r:embed="rId4" cstate="print"/>
          <a:srcRect/>
          <a:stretch>
            <a:fillRect/>
          </a:stretch>
        </p:blipFill>
        <p:spPr bwMode="auto">
          <a:xfrm>
            <a:off x="381000" y="2057400"/>
            <a:ext cx="4343400" cy="3905250"/>
          </a:xfrm>
          <a:prstGeom prst="rect">
            <a:avLst/>
          </a:prstGeom>
          <a:noFill/>
          <a:ln w="9525">
            <a:noFill/>
            <a:miter lim="800000"/>
            <a:headEnd/>
            <a:tailEnd/>
          </a:ln>
        </p:spPr>
      </p:pic>
      <p:sp>
        <p:nvSpPr>
          <p:cNvPr id="11269" name="TextBox 7"/>
          <p:cNvSpPr txBox="1">
            <a:spLocks noChangeArrowheads="1"/>
          </p:cNvSpPr>
          <p:nvPr/>
        </p:nvSpPr>
        <p:spPr bwMode="auto">
          <a:xfrm>
            <a:off x="4953000" y="2039938"/>
            <a:ext cx="3908425" cy="3959225"/>
          </a:xfrm>
          <a:prstGeom prst="rect">
            <a:avLst/>
          </a:prstGeom>
          <a:noFill/>
          <a:ln w="9525">
            <a:noFill/>
            <a:miter lim="800000"/>
            <a:headEnd/>
            <a:tailEnd/>
          </a:ln>
        </p:spPr>
        <p:txBody>
          <a:bodyPr>
            <a:spAutoFit/>
          </a:bodyPr>
          <a:lstStyle/>
          <a:p>
            <a:pPr>
              <a:defRPr/>
            </a:pPr>
            <a:r>
              <a:rPr lang="en-US" dirty="0">
                <a:solidFill>
                  <a:srgbClr val="2F2F2F"/>
                </a:solidFill>
                <a:latin typeface="+mj-lt"/>
                <a:cs typeface="Arial" pitchFamily="34" charset="0"/>
              </a:rPr>
              <a:t>Typical family income is less than </a:t>
            </a:r>
          </a:p>
          <a:p>
            <a:pPr>
              <a:defRPr/>
            </a:pPr>
            <a:r>
              <a:rPr lang="en-US" dirty="0">
                <a:solidFill>
                  <a:srgbClr val="0154A6"/>
                </a:solidFill>
                <a:latin typeface="+mj-lt"/>
                <a:cs typeface="Arial" pitchFamily="34" charset="0"/>
              </a:rPr>
              <a:t>$2 per day</a:t>
            </a:r>
          </a:p>
          <a:p>
            <a:pPr>
              <a:lnSpc>
                <a:spcPts val="1600"/>
              </a:lnSpc>
              <a:defRPr/>
            </a:pPr>
            <a:endParaRPr lang="en-US" dirty="0">
              <a:solidFill>
                <a:srgbClr val="2F2F2F"/>
              </a:solidFill>
              <a:latin typeface="+mj-lt"/>
              <a:cs typeface="Arial" pitchFamily="34" charset="0"/>
            </a:endParaRPr>
          </a:p>
          <a:p>
            <a:pPr>
              <a:defRPr/>
            </a:pPr>
            <a:r>
              <a:rPr lang="en-US" dirty="0">
                <a:solidFill>
                  <a:srgbClr val="2F2F2F"/>
                </a:solidFill>
                <a:latin typeface="+mj-lt"/>
                <a:cs typeface="Arial" pitchFamily="34" charset="0"/>
              </a:rPr>
              <a:t>Typically </a:t>
            </a:r>
            <a:r>
              <a:rPr lang="en-US" dirty="0">
                <a:solidFill>
                  <a:srgbClr val="0154A6"/>
                </a:solidFill>
                <a:latin typeface="+mj-lt"/>
                <a:cs typeface="Arial" pitchFamily="34" charset="0"/>
              </a:rPr>
              <a:t>no doctors</a:t>
            </a:r>
            <a:r>
              <a:rPr lang="en-US" dirty="0">
                <a:solidFill>
                  <a:srgbClr val="2F2F2F"/>
                </a:solidFill>
                <a:latin typeface="+mj-lt"/>
                <a:cs typeface="Arial" pitchFamily="34" charset="0"/>
              </a:rPr>
              <a:t> within a 20 mile radius</a:t>
            </a:r>
            <a:endParaRPr lang="en-US" dirty="0">
              <a:solidFill>
                <a:srgbClr val="0154A6"/>
              </a:solidFill>
              <a:latin typeface="+mj-lt"/>
              <a:cs typeface="Arial" pitchFamily="34" charset="0"/>
            </a:endParaRPr>
          </a:p>
          <a:p>
            <a:pPr>
              <a:lnSpc>
                <a:spcPts val="1600"/>
              </a:lnSpc>
              <a:defRPr/>
            </a:pPr>
            <a:endParaRPr lang="en-US" sz="1000" dirty="0">
              <a:solidFill>
                <a:srgbClr val="2F2F2F"/>
              </a:solidFill>
              <a:latin typeface="+mj-lt"/>
              <a:cs typeface="Arial" pitchFamily="34" charset="0"/>
            </a:endParaRPr>
          </a:p>
          <a:p>
            <a:pPr>
              <a:defRPr/>
            </a:pPr>
            <a:r>
              <a:rPr lang="en-US" dirty="0">
                <a:solidFill>
                  <a:srgbClr val="2F2F2F"/>
                </a:solidFill>
                <a:latin typeface="+mj-lt"/>
                <a:cs typeface="Arial" pitchFamily="34" charset="0"/>
              </a:rPr>
              <a:t>Average level of education is </a:t>
            </a:r>
          </a:p>
          <a:p>
            <a:pPr>
              <a:defRPr/>
            </a:pPr>
            <a:r>
              <a:rPr lang="en-US" dirty="0">
                <a:solidFill>
                  <a:srgbClr val="2F2F2F"/>
                </a:solidFill>
                <a:latin typeface="+mj-lt"/>
                <a:cs typeface="Arial" pitchFamily="34" charset="0"/>
              </a:rPr>
              <a:t>approximately </a:t>
            </a:r>
            <a:r>
              <a:rPr lang="en-US" dirty="0">
                <a:solidFill>
                  <a:srgbClr val="0154A6"/>
                </a:solidFill>
                <a:latin typeface="+mj-lt"/>
                <a:cs typeface="Arial" pitchFamily="34" charset="0"/>
              </a:rPr>
              <a:t>5</a:t>
            </a:r>
            <a:r>
              <a:rPr lang="en-US" baseline="30000" dirty="0">
                <a:solidFill>
                  <a:srgbClr val="0154A6"/>
                </a:solidFill>
                <a:latin typeface="+mj-lt"/>
                <a:cs typeface="Arial" pitchFamily="34" charset="0"/>
              </a:rPr>
              <a:t>th</a:t>
            </a:r>
            <a:r>
              <a:rPr lang="en-US" dirty="0">
                <a:solidFill>
                  <a:srgbClr val="0154A6"/>
                </a:solidFill>
                <a:latin typeface="+mj-lt"/>
                <a:cs typeface="Arial" pitchFamily="34" charset="0"/>
              </a:rPr>
              <a:t> grade</a:t>
            </a:r>
          </a:p>
          <a:p>
            <a:pPr>
              <a:lnSpc>
                <a:spcPts val="1600"/>
              </a:lnSpc>
              <a:defRPr/>
            </a:pPr>
            <a:endParaRPr lang="en-US" dirty="0">
              <a:solidFill>
                <a:srgbClr val="0154A6"/>
              </a:solidFill>
              <a:latin typeface="+mj-lt"/>
              <a:cs typeface="Arial" pitchFamily="34" charset="0"/>
            </a:endParaRPr>
          </a:p>
          <a:p>
            <a:pPr>
              <a:defRPr/>
            </a:pPr>
            <a:r>
              <a:rPr lang="en-US" dirty="0">
                <a:solidFill>
                  <a:srgbClr val="2F2F2F"/>
                </a:solidFill>
                <a:latin typeface="+mj-lt"/>
                <a:cs typeface="Arial" pitchFamily="34" charset="0"/>
              </a:rPr>
              <a:t>Typical families have </a:t>
            </a:r>
            <a:r>
              <a:rPr lang="en-US" dirty="0">
                <a:solidFill>
                  <a:srgbClr val="0154A6"/>
                </a:solidFill>
                <a:latin typeface="+mj-lt"/>
                <a:cs typeface="Arial" pitchFamily="34" charset="0"/>
              </a:rPr>
              <a:t>less than 3 gallons of water </a:t>
            </a:r>
            <a:r>
              <a:rPr lang="en-US" dirty="0">
                <a:solidFill>
                  <a:srgbClr val="2F2F2F"/>
                </a:solidFill>
                <a:latin typeface="+mj-lt"/>
                <a:cs typeface="Arial" pitchFamily="34" charset="0"/>
              </a:rPr>
              <a:t>per day to use</a:t>
            </a:r>
            <a:endParaRPr lang="en-US" sz="1000" dirty="0">
              <a:solidFill>
                <a:srgbClr val="2F2F2F"/>
              </a:solidFill>
              <a:latin typeface="+mj-lt"/>
              <a:cs typeface="Arial" pitchFamily="34" charset="0"/>
            </a:endParaRPr>
          </a:p>
          <a:p>
            <a:pPr>
              <a:lnSpc>
                <a:spcPts val="1600"/>
              </a:lnSpc>
              <a:defRPr/>
            </a:pPr>
            <a:endParaRPr lang="en-US" sz="1000" dirty="0">
              <a:solidFill>
                <a:srgbClr val="2F2F2F"/>
              </a:solidFill>
              <a:latin typeface="+mj-lt"/>
              <a:cs typeface="Arial" pitchFamily="34" charset="0"/>
            </a:endParaRPr>
          </a:p>
          <a:p>
            <a:pPr>
              <a:defRPr/>
            </a:pPr>
            <a:r>
              <a:rPr lang="en-US" dirty="0">
                <a:solidFill>
                  <a:srgbClr val="2F2F2F"/>
                </a:solidFill>
                <a:latin typeface="+mj-lt"/>
                <a:cs typeface="Arial" pitchFamily="34" charset="0"/>
              </a:rPr>
              <a:t>Areas of high biodiversity at </a:t>
            </a:r>
            <a:r>
              <a:rPr lang="en-US" dirty="0">
                <a:solidFill>
                  <a:srgbClr val="0154A6"/>
                </a:solidFill>
                <a:latin typeface="+mj-lt"/>
                <a:cs typeface="Arial" pitchFamily="34" charset="0"/>
              </a:rPr>
              <a:t>risk </a:t>
            </a:r>
          </a:p>
          <a:p>
            <a:pPr>
              <a:defRPr/>
            </a:pPr>
            <a:r>
              <a:rPr lang="en-US" dirty="0">
                <a:solidFill>
                  <a:srgbClr val="0154A6"/>
                </a:solidFill>
                <a:latin typeface="+mj-lt"/>
                <a:cs typeface="Arial" pitchFamily="34" charset="0"/>
              </a:rPr>
              <a:t>of environmental degradation</a:t>
            </a:r>
          </a:p>
          <a:p>
            <a:pPr>
              <a:defRPr/>
            </a:pPr>
            <a:endParaRPr lang="en-US" dirty="0">
              <a:solidFill>
                <a:srgbClr val="2F2F2F"/>
              </a:solidFill>
              <a:latin typeface="+mj-lt"/>
              <a:cs typeface="Arial" pitchFamily="34" charset="0"/>
            </a:endParaRPr>
          </a:p>
        </p:txBody>
      </p:sp>
      <p:pic>
        <p:nvPicPr>
          <p:cNvPr id="11270" name="Picture 12" descr="Slide 4 - GB Community Statistics.jpg"/>
          <p:cNvPicPr>
            <a:picLocks noChangeAspect="1"/>
          </p:cNvPicPr>
          <p:nvPr/>
        </p:nvPicPr>
        <p:blipFill>
          <a:blip r:embed="rId5" cstate="print"/>
          <a:srcRect/>
          <a:stretch>
            <a:fillRect/>
          </a:stretch>
        </p:blipFill>
        <p:spPr bwMode="auto">
          <a:xfrm>
            <a:off x="4951413" y="1371600"/>
            <a:ext cx="3582987" cy="533400"/>
          </a:xfrm>
          <a:prstGeom prst="rect">
            <a:avLst/>
          </a:prstGeom>
          <a:noFill/>
          <a:ln w="9525">
            <a:noFill/>
            <a:miter lim="800000"/>
            <a:headEnd/>
            <a:tailEnd/>
          </a:ln>
        </p:spPr>
      </p:pic>
      <p:pic>
        <p:nvPicPr>
          <p:cNvPr id="11271" name="Picture 6" descr="Medical for Light Bkgds copy.jpg"/>
          <p:cNvPicPr>
            <a:picLocks noChangeAspect="1"/>
          </p:cNvPicPr>
          <p:nvPr/>
        </p:nvPicPr>
        <p:blipFill>
          <a:blip r:embed="rId6" cstate="print"/>
          <a:srcRect/>
          <a:stretch>
            <a:fillRect/>
          </a:stretch>
        </p:blipFill>
        <p:spPr bwMode="auto">
          <a:xfrm>
            <a:off x="7696200" y="6080125"/>
            <a:ext cx="1447800"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7" descr="GEB.jpg"/>
          <p:cNvPicPr>
            <a:picLocks noChangeAspect="1"/>
          </p:cNvPicPr>
          <p:nvPr/>
        </p:nvPicPr>
        <p:blipFill>
          <a:blip r:embed="rId3" cstate="print"/>
          <a:srcRect l="6371" r="5852"/>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4419600"/>
            <a:ext cx="9144000" cy="2362200"/>
          </a:xfrm>
          <a:prstGeom prst="rect">
            <a:avLst/>
          </a:prstGeom>
          <a:solidFill>
            <a:srgbClr val="00B7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5" name="TextBox 11"/>
          <p:cNvSpPr txBox="1">
            <a:spLocks noChangeArrowheads="1"/>
          </p:cNvSpPr>
          <p:nvPr/>
        </p:nvSpPr>
        <p:spPr bwMode="auto">
          <a:xfrm>
            <a:off x="76200" y="4443413"/>
            <a:ext cx="9067800" cy="2338387"/>
          </a:xfrm>
          <a:prstGeom prst="rect">
            <a:avLst/>
          </a:prstGeom>
          <a:noFill/>
          <a:ln w="9525">
            <a:noFill/>
            <a:miter lim="800000"/>
            <a:headEnd/>
            <a:tailEnd/>
          </a:ln>
        </p:spPr>
        <p:txBody>
          <a:bodyPr>
            <a:spAutoFit/>
          </a:bodyPr>
          <a:lstStyle/>
          <a:p>
            <a:pPr>
              <a:defRPr/>
            </a:pPr>
            <a:r>
              <a:rPr lang="en-US" sz="3200" b="1" dirty="0">
                <a:solidFill>
                  <a:schemeClr val="bg1"/>
                </a:solidFill>
                <a:latin typeface="+mn-lt"/>
                <a:cs typeface="Arial" pitchFamily="34" charset="0"/>
              </a:rPr>
              <a:t>Environmental Brigades </a:t>
            </a:r>
            <a:r>
              <a:rPr lang="en-US" sz="1900" b="1" dirty="0">
                <a:solidFill>
                  <a:schemeClr val="bg1"/>
                </a:solidFill>
                <a:latin typeface="+mn-lt"/>
                <a:cs typeface="Arial" pitchFamily="34" charset="0"/>
              </a:rPr>
              <a:t>develops sustainable environmental solutions to preserve natural resources in bio-rich, but economically disadvantaged communities. In conjunction with local leaders and international organizations, student volunteers plan and implement projects that help communities develop sustainably and protect their future. Student projects include alternative energy solutions, reforestation and ecological preservation, environmental consulting to developing businesses and endangered species protection.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BPhoto.jpg"/>
          <p:cNvPicPr>
            <a:picLocks noChangeAspect="1"/>
          </p:cNvPicPr>
          <p:nvPr/>
        </p:nvPicPr>
        <p:blipFill>
          <a:blip r:embed="rId3" cstate="print"/>
          <a:stretch>
            <a:fillRect/>
          </a:stretch>
        </p:blipFill>
        <p:spPr>
          <a:xfrm>
            <a:off x="1" y="0"/>
            <a:ext cx="9144000" cy="5132146"/>
          </a:xfrm>
          <a:prstGeom prst="rect">
            <a:avLst/>
          </a:prstGeom>
        </p:spPr>
      </p:pic>
      <p:sp>
        <p:nvSpPr>
          <p:cNvPr id="4" name="Rectangle 3"/>
          <p:cNvSpPr/>
          <p:nvPr/>
        </p:nvSpPr>
        <p:spPr>
          <a:xfrm>
            <a:off x="0" y="4495800"/>
            <a:ext cx="9144000" cy="2362200"/>
          </a:xfrm>
          <a:prstGeom prst="rect">
            <a:avLst/>
          </a:prstGeom>
          <a:solidFill>
            <a:schemeClr val="accent4">
              <a:lumMod val="5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5" name="TextBox 11"/>
          <p:cNvSpPr txBox="1">
            <a:spLocks noChangeArrowheads="1"/>
          </p:cNvSpPr>
          <p:nvPr/>
        </p:nvSpPr>
        <p:spPr bwMode="auto">
          <a:xfrm>
            <a:off x="76200" y="4495800"/>
            <a:ext cx="9067800" cy="2431435"/>
          </a:xfrm>
          <a:prstGeom prst="rect">
            <a:avLst/>
          </a:prstGeom>
          <a:noFill/>
          <a:ln w="9525">
            <a:noFill/>
            <a:miter lim="800000"/>
            <a:headEnd/>
            <a:tailEnd/>
          </a:ln>
        </p:spPr>
        <p:txBody>
          <a:bodyPr>
            <a:spAutoFit/>
          </a:bodyPr>
          <a:lstStyle/>
          <a:p>
            <a:pPr>
              <a:defRPr/>
            </a:pPr>
            <a:r>
              <a:rPr lang="en-US" sz="3200" b="1" dirty="0" smtClean="0">
                <a:solidFill>
                  <a:schemeClr val="bg1"/>
                </a:solidFill>
                <a:latin typeface="+mn-lt"/>
                <a:cs typeface="Arial" pitchFamily="34" charset="0"/>
              </a:rPr>
              <a:t>Dance </a:t>
            </a:r>
            <a:r>
              <a:rPr lang="en-US" sz="3200" b="1" dirty="0">
                <a:solidFill>
                  <a:schemeClr val="bg1"/>
                </a:solidFill>
                <a:latin typeface="+mn-lt"/>
                <a:cs typeface="Arial" pitchFamily="34" charset="0"/>
              </a:rPr>
              <a:t>Brigades </a:t>
            </a:r>
            <a:r>
              <a:rPr lang="en-US" sz="1900" dirty="0" smtClean="0">
                <a:solidFill>
                  <a:schemeClr val="bg1"/>
                </a:solidFill>
              </a:rPr>
              <a:t>uses movement and dance to empower youth in under resourced communities in the developing world. The brigade volunteers work with world-class instructors to empower disadvantaged youth to reach their potential with workshops and performances that they conduct. Dance is a global language that helps heal, improve self-esteem and body awareness, and is essential to cultural preservation and understanding. Global Dance Brigades is a cross-cultural movement that combines arts and global service!</a:t>
            </a:r>
            <a:endParaRPr lang="en-US" sz="1900" b="1" dirty="0">
              <a:solidFill>
                <a:schemeClr val="bg1"/>
              </a:solidFill>
              <a:latin typeface="+mn-lt"/>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9976</TotalTime>
  <Words>1209</Words>
  <Application>Microsoft Office PowerPoint</Application>
  <PresentationFormat>On-screen Show (4:3)</PresentationFormat>
  <Paragraphs>184</Paragraphs>
  <Slides>23</Slides>
  <Notes>12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BRIGADES DEFINITION</vt:lpstr>
      <vt:lpstr>OUR VISION</vt:lpstr>
      <vt:lpstr>WHERE WE ARE NOW</vt:lpstr>
      <vt:lpstr>OUR MODEL</vt:lpstr>
      <vt:lpstr>Spring accomplishments</vt:lpstr>
      <vt:lpstr>Slide 7</vt:lpstr>
      <vt:lpstr>Slide 8</vt:lpstr>
      <vt:lpstr>Slide 9</vt:lpstr>
      <vt:lpstr>PROGRAM COSTS</vt:lpstr>
      <vt:lpstr>WHY GET INVOLVED</vt:lpstr>
      <vt:lpstr>More about Environmental Brigades</vt:lpstr>
      <vt:lpstr>POPULATION</vt:lpstr>
      <vt:lpstr>COMMUNITIES</vt:lpstr>
      <vt:lpstr>ABOUT THE LAND</vt:lpstr>
      <vt:lpstr>PROBLEMS</vt:lpstr>
      <vt:lpstr>ENVIRONMENTAL PROBLEMS</vt:lpstr>
      <vt:lpstr>PROJECT FOCUSES</vt:lpstr>
      <vt:lpstr>ON-CAMPUS ACTIVITIES</vt:lpstr>
      <vt:lpstr>SPECIFICS ABOUT IU</vt:lpstr>
      <vt:lpstr>Fundraising</vt:lpstr>
      <vt:lpstr>NEXT STEPS</vt:lpstr>
      <vt:lpstr>Slide 23</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Atamian</dc:creator>
  <cp:lastModifiedBy>Shouly</cp:lastModifiedBy>
  <cp:revision>383</cp:revision>
  <dcterms:created xsi:type="dcterms:W3CDTF">2009-08-28T21:19:13Z</dcterms:created>
  <dcterms:modified xsi:type="dcterms:W3CDTF">2010-04-26T21:57:31Z</dcterms:modified>
</cp:coreProperties>
</file>